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18" r:id="rId2"/>
    <p:sldId id="262" r:id="rId3"/>
    <p:sldId id="266" r:id="rId4"/>
    <p:sldId id="260" r:id="rId5"/>
    <p:sldId id="261" r:id="rId6"/>
    <p:sldId id="274" r:id="rId7"/>
    <p:sldId id="285" r:id="rId8"/>
    <p:sldId id="276" r:id="rId9"/>
    <p:sldId id="310" r:id="rId10"/>
    <p:sldId id="312" r:id="rId11"/>
    <p:sldId id="422" r:id="rId12"/>
    <p:sldId id="265" r:id="rId13"/>
    <p:sldId id="423" r:id="rId14"/>
    <p:sldId id="259" r:id="rId15"/>
    <p:sldId id="267" r:id="rId16"/>
    <p:sldId id="304" r:id="rId17"/>
    <p:sldId id="268" r:id="rId18"/>
    <p:sldId id="269" r:id="rId19"/>
    <p:sldId id="306" r:id="rId20"/>
    <p:sldId id="307" r:id="rId21"/>
    <p:sldId id="308" r:id="rId22"/>
    <p:sldId id="309" r:id="rId23"/>
    <p:sldId id="403" r:id="rId24"/>
    <p:sldId id="404" r:id="rId25"/>
    <p:sldId id="405" r:id="rId26"/>
    <p:sldId id="406" r:id="rId27"/>
    <p:sldId id="293" r:id="rId28"/>
    <p:sldId id="288" r:id="rId29"/>
    <p:sldId id="380" r:id="rId30"/>
    <p:sldId id="322" r:id="rId31"/>
    <p:sldId id="321" r:id="rId32"/>
    <p:sldId id="291" r:id="rId33"/>
    <p:sldId id="408" r:id="rId34"/>
    <p:sldId id="409" r:id="rId35"/>
    <p:sldId id="411" r:id="rId36"/>
    <p:sldId id="323" r:id="rId37"/>
    <p:sldId id="407" r:id="rId38"/>
    <p:sldId id="425" r:id="rId39"/>
    <p:sldId id="303" r:id="rId40"/>
    <p:sldId id="326" r:id="rId41"/>
    <p:sldId id="350" r:id="rId42"/>
    <p:sldId id="328" r:id="rId43"/>
    <p:sldId id="353" r:id="rId44"/>
    <p:sldId id="354" r:id="rId45"/>
    <p:sldId id="338" r:id="rId46"/>
    <p:sldId id="367" r:id="rId47"/>
    <p:sldId id="339" r:id="rId48"/>
    <p:sldId id="355" r:id="rId49"/>
    <p:sldId id="374" r:id="rId50"/>
    <p:sldId id="343" r:id="rId51"/>
    <p:sldId id="392" r:id="rId52"/>
    <p:sldId id="372" r:id="rId53"/>
    <p:sldId id="375" r:id="rId54"/>
    <p:sldId id="376" r:id="rId55"/>
    <p:sldId id="370" r:id="rId56"/>
    <p:sldId id="366" r:id="rId57"/>
    <p:sldId id="359" r:id="rId58"/>
    <p:sldId id="377" r:id="rId59"/>
    <p:sldId id="378" r:id="rId60"/>
    <p:sldId id="413" r:id="rId61"/>
    <p:sldId id="414" r:id="rId62"/>
    <p:sldId id="412" r:id="rId63"/>
    <p:sldId id="416" r:id="rId64"/>
    <p:sldId id="426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6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32" y="480"/>
      </p:cViewPr>
      <p:guideLst>
        <p:guide orient="horz" pos="246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7344C-5412-400F-A0FC-F5B01E7D63AE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6ED77-4254-4EF4-A0C1-86CBF0C91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1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6ED77-4254-4EF4-A0C1-86CBF0C9123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A340-B6CB-41C3-A4AA-22707E265310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7FA9-6272-4F8C-B561-CB2504250ECE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D43-A405-4A8D-BCCF-75FCEF0FE828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132B5-5EBB-4F83-9A6F-0E936950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3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2B401B5-613E-455C-A6AE-7DE92B5F757A}" type="datetime1">
              <a:rPr lang="en-US" altLang="en-US" smtClean="0"/>
              <a:pPr/>
              <a:t>2/6/2019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E987DDA-DD10-4019-B4EE-2C47FE3A3F5E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3B4C-04EC-4881-B23A-DD8FE09EF933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0031-13AC-4FB8-87F7-2B2057251D36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CE78-88A2-4B18-A8B7-3B6F480D9F3C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537B-D4D2-47FE-840D-E875286DA5BB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E913-B672-4498-8EAC-824890EE2857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2E4-4BDB-425E-9ABB-0EE224F0D3CE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580-121D-4E5D-BB2D-330F0FCDDD50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14EA-CBBE-4BBD-8095-BB83045AE391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5397D-2AB1-4F2C-BEC9-4E77DEF8B93E}" type="datetime1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jPxDOEdsX8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5.jpeg"/><Relationship Id="rId4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3.png"/><Relationship Id="rId4" Type="http://schemas.openxmlformats.org/officeDocument/2006/relationships/image" Target="../media/image4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9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85.jpeg"/><Relationship Id="rId4" Type="http://schemas.openxmlformats.org/officeDocument/2006/relationships/image" Target="../media/image8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8.png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gif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206928" y="5154794"/>
            <a:ext cx="1918109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7CF11-6D87-4419-8765-4F15F68B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258" y="1180642"/>
            <a:ext cx="2604942" cy="4496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9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67502" y="4315557"/>
            <a:ext cx="7045569" cy="2203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37839" y="4350732"/>
            <a:ext cx="18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[NO</a:t>
            </a:r>
            <a:r>
              <a:rPr lang="en-US" sz="2400" baseline="-25000" dirty="0"/>
              <a:t>2</a:t>
            </a:r>
            <a:r>
              <a:rPr lang="en-US" sz="2400" dirty="0"/>
              <a:t>]: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5780" y="1863969"/>
            <a:ext cx="7045569" cy="2203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43" y="2143121"/>
            <a:ext cx="2764723" cy="69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18" y="3206625"/>
            <a:ext cx="4596546" cy="61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6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15" y="4547963"/>
            <a:ext cx="4662242" cy="18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03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63"/>
          <a:stretch>
            <a:fillRect/>
          </a:stretch>
        </p:blipFill>
        <p:spPr bwMode="auto">
          <a:xfrm>
            <a:off x="206253" y="857251"/>
            <a:ext cx="5855677" cy="78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7548" y="902678"/>
            <a:ext cx="148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-0.024 M/s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5634" y="775189"/>
            <a:ext cx="837305" cy="72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flipH="1">
            <a:off x="7149978" y="867509"/>
            <a:ext cx="3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6117" y="1899144"/>
            <a:ext cx="18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[N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5</a:t>
            </a:r>
            <a:r>
              <a:rPr lang="en-US" sz="2400" dirty="0"/>
              <a:t>]: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206928" y="5391463"/>
            <a:ext cx="236461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2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altLang="en-US" u="sng" dirty="0"/>
              <a:t>Factors Affecting Reaction Rates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1105" y="860482"/>
            <a:ext cx="8842289" cy="4841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en-US" altLang="en-US" dirty="0"/>
              <a:t>Nature of the reacting species (Fe vs Na)</a:t>
            </a:r>
          </a:p>
          <a:p>
            <a:pPr lvl="1">
              <a:defRPr/>
            </a:pPr>
            <a:r>
              <a:rPr lang="en-US" altLang="en-US" dirty="0"/>
              <a:t>State of the Reactants</a:t>
            </a:r>
          </a:p>
          <a:p>
            <a:pPr lvl="2">
              <a:defRPr/>
            </a:pPr>
            <a:r>
              <a:rPr lang="en-US" altLang="en-US" dirty="0"/>
              <a:t>Reactions happen at the interface (powder faster than rod)</a:t>
            </a:r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r>
              <a:rPr lang="en-US" altLang="en-US" dirty="0"/>
              <a:t>Temperature</a:t>
            </a:r>
          </a:p>
          <a:p>
            <a:pPr lvl="1">
              <a:defRPr/>
            </a:pPr>
            <a:r>
              <a:rPr lang="en-US" altLang="en-US" dirty="0"/>
              <a:t>Catalyst</a:t>
            </a:r>
          </a:p>
          <a:p>
            <a:pPr lvl="1">
              <a:defRPr/>
            </a:pPr>
            <a:r>
              <a:rPr lang="en-US" altLang="en-US" dirty="0"/>
              <a:t>Concentrations of the reactants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88900" y="5558631"/>
            <a:ext cx="1434289" cy="797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Starting a grill. </a:t>
            </a:r>
          </a:p>
        </p:txBody>
      </p:sp>
      <p:pic>
        <p:nvPicPr>
          <p:cNvPr id="4100" name="Picture 4" descr="http://img.howcast.com/thumbnails/324508/start_charcoal_grill_xxx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52" y="4972528"/>
            <a:ext cx="3106797" cy="17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513970" y="5759157"/>
            <a:ext cx="2496661" cy="1092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</a:rPr>
              <a:t>Starting a grill w/ liquid O</a:t>
            </a:r>
            <a:r>
              <a:rPr lang="en-US" altLang="en-US" sz="2800" baseline="-25000" dirty="0">
                <a:solidFill>
                  <a:srgbClr val="FF0000"/>
                </a:solidFill>
              </a:rPr>
              <a:t>2</a:t>
            </a:r>
            <a:r>
              <a:rPr lang="en-US" alt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34799" y="4948929"/>
            <a:ext cx="3569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https://www.youtube.com/watch?v=UjPxDOEdsX8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99A81-635F-4351-B809-27300891C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07" y="2346781"/>
            <a:ext cx="3096793" cy="11045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2C676B-78A2-47B2-91D4-CEFDB2A69420}"/>
              </a:ext>
            </a:extLst>
          </p:cNvPr>
          <p:cNvSpPr/>
          <p:nvPr/>
        </p:nvSpPr>
        <p:spPr>
          <a:xfrm>
            <a:off x="4851700" y="2671077"/>
            <a:ext cx="3935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LiberationSans"/>
              </a:rPr>
              <a:t>2Fe(</a:t>
            </a:r>
            <a:r>
              <a:rPr lang="pt-BR" i="1" dirty="0">
                <a:latin typeface="LiberationSans-Italic"/>
              </a:rPr>
              <a:t>s</a:t>
            </a:r>
            <a:r>
              <a:rPr lang="pt-BR" dirty="0">
                <a:latin typeface="LiberationSans"/>
              </a:rPr>
              <a:t>) + 6HCl(</a:t>
            </a:r>
            <a:r>
              <a:rPr lang="pt-BR" i="1" dirty="0">
                <a:latin typeface="LiberationSans-Italic"/>
              </a:rPr>
              <a:t>aq</a:t>
            </a:r>
            <a:r>
              <a:rPr lang="pt-BR" dirty="0">
                <a:latin typeface="LiberationSans"/>
              </a:rPr>
              <a:t>) </a:t>
            </a:r>
            <a:r>
              <a:rPr lang="pt-BR" sz="2000" dirty="0">
                <a:latin typeface="STIXGeneral-Regular"/>
              </a:rPr>
              <a:t>⟶ </a:t>
            </a:r>
            <a:r>
              <a:rPr lang="pt-BR" dirty="0">
                <a:latin typeface="LiberationSans"/>
              </a:rPr>
              <a:t>2FeCl</a:t>
            </a:r>
            <a:r>
              <a:rPr lang="pt-BR" sz="800" dirty="0">
                <a:latin typeface="LiberationSans"/>
              </a:rPr>
              <a:t>3</a:t>
            </a:r>
            <a:r>
              <a:rPr lang="pt-BR" dirty="0">
                <a:latin typeface="LiberationSans"/>
              </a:rPr>
              <a:t>(</a:t>
            </a:r>
            <a:r>
              <a:rPr lang="pt-BR" i="1" dirty="0">
                <a:latin typeface="LiberationSans-Italic"/>
              </a:rPr>
              <a:t>aq</a:t>
            </a:r>
            <a:r>
              <a:rPr lang="pt-BR" dirty="0">
                <a:latin typeface="LiberationSans"/>
              </a:rPr>
              <a:t>) + 3H</a:t>
            </a:r>
            <a:r>
              <a:rPr lang="pt-BR" sz="800" dirty="0">
                <a:latin typeface="LiberationSans"/>
              </a:rPr>
              <a:t>2</a:t>
            </a:r>
            <a:r>
              <a:rPr lang="pt-BR" dirty="0">
                <a:latin typeface="LiberationSans"/>
              </a:rPr>
              <a:t>(</a:t>
            </a:r>
            <a:r>
              <a:rPr lang="pt-BR" i="1" dirty="0">
                <a:latin typeface="LiberationSans-Italic"/>
              </a:rPr>
              <a:t>g</a:t>
            </a:r>
            <a:r>
              <a:rPr lang="pt-BR" dirty="0">
                <a:latin typeface="LiberationSans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194229" y="5632763"/>
            <a:ext cx="1079072" cy="23463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977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2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Experimental Determination of Rates</a:t>
            </a: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85800" y="1636464"/>
            <a:ext cx="7772400" cy="457200"/>
            <a:chOff x="454" y="169"/>
            <a:chExt cx="4896" cy="288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6" y="2728685"/>
            <a:ext cx="1456559" cy="249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02" y="2719159"/>
            <a:ext cx="1419119" cy="249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11" y="2713944"/>
            <a:ext cx="1392377" cy="246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76" y="2742972"/>
            <a:ext cx="1424466" cy="248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349826" y="5529950"/>
            <a:ext cx="60784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83951" y="5462313"/>
            <a:ext cx="702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Time</a:t>
            </a:r>
            <a:endParaRPr lang="en-US" sz="2000" dirty="0"/>
          </a:p>
        </p:txBody>
      </p:sp>
      <p:sp>
        <p:nvSpPr>
          <p:cNvPr id="19" name="Left Brace 18"/>
          <p:cNvSpPr/>
          <p:nvPr/>
        </p:nvSpPr>
        <p:spPr>
          <a:xfrm rot="5400000">
            <a:off x="1028696" y="1010560"/>
            <a:ext cx="435429" cy="10994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4447" y="914401"/>
            <a:ext cx="156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red-brown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5009176" y="-1641858"/>
            <a:ext cx="435429" cy="63897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05078" y="907143"/>
            <a:ext cx="167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Colorless</a:t>
            </a:r>
          </a:p>
        </p:txBody>
      </p:sp>
      <p:grpSp>
        <p:nvGrpSpPr>
          <p:cNvPr id="23" name="Group 45"/>
          <p:cNvGrpSpPr>
            <a:grpSpLocks/>
          </p:cNvGrpSpPr>
          <p:nvPr/>
        </p:nvGrpSpPr>
        <p:grpSpPr bwMode="auto">
          <a:xfrm>
            <a:off x="3775747" y="5934983"/>
            <a:ext cx="2260600" cy="879475"/>
            <a:chOff x="1583" y="3238"/>
            <a:chExt cx="1424" cy="554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583" y="3375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/>
                <a:t>rate</a:t>
              </a:r>
              <a:r>
                <a:rPr lang="en-US" altLang="en-US" dirty="0"/>
                <a:t> = -</a:t>
              </a:r>
            </a:p>
          </p:txBody>
        </p:sp>
        <p:grpSp>
          <p:nvGrpSpPr>
            <p:cNvPr id="25" name="Group 44"/>
            <p:cNvGrpSpPr>
              <a:grpSpLocks/>
            </p:cNvGrpSpPr>
            <p:nvPr/>
          </p:nvGrpSpPr>
          <p:grpSpPr bwMode="auto">
            <a:xfrm>
              <a:off x="2244" y="3238"/>
              <a:ext cx="763" cy="554"/>
              <a:chOff x="2244" y="3238"/>
              <a:chExt cx="763" cy="554"/>
            </a:xfrm>
          </p:grpSpPr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2244" y="3238"/>
                <a:ext cx="76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[color]</a:t>
                </a:r>
              </a:p>
            </p:txBody>
          </p:sp>
          <p:sp>
            <p:nvSpPr>
              <p:cNvPr id="27" name="Text Box 11"/>
              <p:cNvSpPr txBox="1">
                <a:spLocks noChangeArrowheads="1"/>
              </p:cNvSpPr>
              <p:nvPr/>
            </p:nvSpPr>
            <p:spPr bwMode="auto">
              <a:xfrm>
                <a:off x="2470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3CB13-5786-4725-9698-0A95184299F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656772" y="1026876"/>
            <a:ext cx="7772400" cy="457200"/>
            <a:chOff x="454" y="169"/>
            <a:chExt cx="4896" cy="288"/>
          </a:xfrm>
        </p:grpSpPr>
        <p:sp>
          <p:nvSpPr>
            <p:cNvPr id="8216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8217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86658" y="1752595"/>
            <a:ext cx="4114800" cy="2225675"/>
            <a:chOff x="144" y="2448"/>
            <a:chExt cx="2592" cy="1402"/>
          </a:xfrm>
        </p:grpSpPr>
        <p:pic>
          <p:nvPicPr>
            <p:cNvPr id="8207" name="Picture 25" descr="BD16666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1" r="13771" b="15384"/>
            <a:stretch>
              <a:fillRect/>
            </a:stretch>
          </p:blipFill>
          <p:spPr bwMode="auto">
            <a:xfrm>
              <a:off x="278" y="2936"/>
              <a:ext cx="381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13" descr="HM00027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448"/>
              <a:ext cx="792" cy="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Line 14"/>
            <p:cNvSpPr>
              <a:spLocks noChangeShapeType="1"/>
            </p:cNvSpPr>
            <p:nvPr/>
          </p:nvSpPr>
          <p:spPr bwMode="auto">
            <a:xfrm>
              <a:off x="672" y="3216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Text Box 15"/>
            <p:cNvSpPr txBox="1">
              <a:spLocks noChangeArrowheads="1"/>
            </p:cNvSpPr>
            <p:nvPr/>
          </p:nvSpPr>
          <p:spPr bwMode="auto">
            <a:xfrm>
              <a:off x="144" y="3408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/>
                <a:t>393 nm</a:t>
              </a:r>
            </a:p>
          </p:txBody>
        </p:sp>
        <p:sp>
          <p:nvSpPr>
            <p:cNvPr id="8211" name="Text Box 22"/>
            <p:cNvSpPr txBox="1">
              <a:spLocks noChangeArrowheads="1"/>
            </p:cNvSpPr>
            <p:nvPr/>
          </p:nvSpPr>
          <p:spPr bwMode="auto">
            <a:xfrm>
              <a:off x="263" y="3600"/>
              <a:ext cx="4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/>
                <a:t>light</a:t>
              </a:r>
            </a:p>
          </p:txBody>
        </p:sp>
        <p:sp>
          <p:nvSpPr>
            <p:cNvPr id="8212" name="Rectangle 23"/>
            <p:cNvSpPr>
              <a:spLocks noChangeArrowheads="1"/>
            </p:cNvSpPr>
            <p:nvPr/>
          </p:nvSpPr>
          <p:spPr bwMode="auto">
            <a:xfrm>
              <a:off x="2328" y="3016"/>
              <a:ext cx="96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2016" y="3408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Detector</a:t>
              </a:r>
            </a:p>
          </p:txBody>
        </p:sp>
      </p:grp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5381397" y="6016162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[Br</a:t>
            </a:r>
            <a:r>
              <a:rPr lang="en-US" altLang="en-US" baseline="-25000" dirty="0"/>
              <a:t>2</a:t>
            </a:r>
            <a:r>
              <a:rPr lang="en-US" altLang="en-US" dirty="0"/>
              <a:t>]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>
                <a:latin typeface="Symbol" pitchFamily="18" charset="2"/>
              </a:rPr>
              <a:t>D </a:t>
            </a:r>
            <a:r>
              <a:rPr lang="en-US" altLang="en-US" dirty="0"/>
              <a:t>Absorption</a:t>
            </a:r>
          </a:p>
        </p:txBody>
      </p:sp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6" y="4180113"/>
            <a:ext cx="3452970" cy="245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22" y="2379892"/>
            <a:ext cx="1020736" cy="174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20" y="3178182"/>
            <a:ext cx="994499" cy="174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84" y="4063321"/>
            <a:ext cx="975758" cy="17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5747883" y="2144031"/>
            <a:ext cx="2612345" cy="18619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 rot="2069416">
            <a:off x="6976724" y="277903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 dirty="0"/>
              <a:t>time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H="1">
            <a:off x="2598057" y="3759200"/>
            <a:ext cx="1959656" cy="1117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 flipH="1">
            <a:off x="2540000" y="4412343"/>
            <a:ext cx="3367313" cy="87811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2634341" y="5196113"/>
            <a:ext cx="4521201" cy="46445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7" grpId="0"/>
      <p:bldP spid="30" grpId="0" animBg="1"/>
      <p:bldP spid="31" grpId="0"/>
      <p:bldP spid="32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4F4C1-F2CF-4CE3-8598-3C339A239AE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906509" y="5718810"/>
            <a:ext cx="2084388" cy="879475"/>
            <a:chOff x="1583" y="3238"/>
            <a:chExt cx="1313" cy="554"/>
          </a:xfrm>
        </p:grpSpPr>
        <p:sp>
          <p:nvSpPr>
            <p:cNvPr id="9245" name="Text Box 8"/>
            <p:cNvSpPr txBox="1">
              <a:spLocks noChangeArrowheads="1"/>
            </p:cNvSpPr>
            <p:nvPr/>
          </p:nvSpPr>
          <p:spPr bwMode="auto">
            <a:xfrm>
              <a:off x="1583" y="3375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/>
                <a:t>rate</a:t>
              </a:r>
              <a:r>
                <a:rPr lang="en-US" altLang="en-US" dirty="0"/>
                <a:t> = -</a:t>
              </a:r>
            </a:p>
          </p:txBody>
        </p: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2294" y="3238"/>
              <a:ext cx="602" cy="554"/>
              <a:chOff x="2294" y="3238"/>
              <a:chExt cx="602" cy="554"/>
            </a:xfrm>
          </p:grpSpPr>
          <p:sp>
            <p:nvSpPr>
              <p:cNvPr id="9247" name="Text Box 10"/>
              <p:cNvSpPr txBox="1">
                <a:spLocks noChangeArrowheads="1"/>
              </p:cNvSpPr>
              <p:nvPr/>
            </p:nvSpPr>
            <p:spPr bwMode="auto">
              <a:xfrm>
                <a:off x="2294" y="3238"/>
                <a:ext cx="6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9248" name="Text Box 11"/>
              <p:cNvSpPr txBox="1">
                <a:spLocks noChangeArrowheads="1"/>
              </p:cNvSpPr>
              <p:nvPr/>
            </p:nvSpPr>
            <p:spPr bwMode="auto">
              <a:xfrm>
                <a:off x="2384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9249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051221" y="5709285"/>
            <a:ext cx="3140075" cy="914400"/>
            <a:chOff x="2390" y="3232"/>
            <a:chExt cx="1978" cy="576"/>
          </a:xfrm>
        </p:grpSpPr>
        <p:sp>
          <p:nvSpPr>
            <p:cNvPr id="9240" name="Text Box 13"/>
            <p:cNvSpPr txBox="1">
              <a:spLocks noChangeArrowheads="1"/>
            </p:cNvSpPr>
            <p:nvPr/>
          </p:nvSpPr>
          <p:spPr bwMode="auto">
            <a:xfrm>
              <a:off x="2390" y="3377"/>
              <a:ext cx="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= -</a:t>
              </a:r>
            </a:p>
          </p:txBody>
        </p: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2777" y="3232"/>
              <a:ext cx="1591" cy="576"/>
              <a:chOff x="2777" y="3232"/>
              <a:chExt cx="1591" cy="576"/>
            </a:xfrm>
          </p:grpSpPr>
          <p:sp>
            <p:nvSpPr>
              <p:cNvPr id="9242" name="Text Box 14"/>
              <p:cNvSpPr txBox="1">
                <a:spLocks noChangeArrowheads="1"/>
              </p:cNvSpPr>
              <p:nvPr/>
            </p:nvSpPr>
            <p:spPr bwMode="auto">
              <a:xfrm>
                <a:off x="2777" y="3232"/>
                <a:ext cx="15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  <a:r>
                  <a:rPr lang="en-US" altLang="en-US" baseline="-25000"/>
                  <a:t>final</a:t>
                </a:r>
                <a:r>
                  <a:rPr lang="en-US" altLang="en-US"/>
                  <a:t> – 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  <a:r>
                  <a:rPr lang="en-US" altLang="en-US" baseline="-25000"/>
                  <a:t>initial</a:t>
                </a:r>
                <a:endParaRPr lang="en-US" altLang="en-US"/>
              </a:p>
            </p:txBody>
          </p:sp>
          <p:sp>
            <p:nvSpPr>
              <p:cNvPr id="9243" name="Line 15"/>
              <p:cNvSpPr>
                <a:spLocks noChangeShapeType="1"/>
              </p:cNvSpPr>
              <p:nvPr/>
            </p:nvSpPr>
            <p:spPr bwMode="auto">
              <a:xfrm>
                <a:off x="2780" y="3536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Text Box 16"/>
              <p:cNvSpPr txBox="1">
                <a:spLocks noChangeArrowheads="1"/>
              </p:cNvSpPr>
              <p:nvPr/>
            </p:nvSpPr>
            <p:spPr bwMode="auto">
              <a:xfrm>
                <a:off x="3114" y="3520"/>
                <a:ext cx="9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i="1"/>
                  <a:t>t</a:t>
                </a:r>
                <a:r>
                  <a:rPr lang="en-US" altLang="en-US" baseline="-25000"/>
                  <a:t>final</a:t>
                </a:r>
                <a:r>
                  <a:rPr lang="en-US" altLang="en-US"/>
                  <a:t> - </a:t>
                </a:r>
                <a:r>
                  <a:rPr lang="en-US" altLang="en-US" i="1"/>
                  <a:t>t</a:t>
                </a:r>
                <a:r>
                  <a:rPr lang="en-US" altLang="en-US" baseline="-25000"/>
                  <a:t>initial</a:t>
                </a:r>
                <a:endParaRPr lang="en-US" altLang="en-US" i="1"/>
              </a:p>
            </p:txBody>
          </p:sp>
        </p:grpSp>
      </p:grpSp>
      <p:pic>
        <p:nvPicPr>
          <p:cNvPr id="9227" name="Picture 36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7" y="1763488"/>
            <a:ext cx="2284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656772" y="1026876"/>
            <a:ext cx="7772400" cy="457200"/>
            <a:chOff x="454" y="169"/>
            <a:chExt cx="4896" cy="288"/>
          </a:xfrm>
        </p:grpSpPr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7" y="1770739"/>
            <a:ext cx="3361591" cy="23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041630" y="4376048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[Br</a:t>
            </a:r>
            <a:r>
              <a:rPr lang="en-US" altLang="en-US" baseline="-25000" dirty="0"/>
              <a:t>2</a:t>
            </a:r>
            <a:r>
              <a:rPr lang="en-US" altLang="en-US" dirty="0"/>
              <a:t>]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>
                <a:latin typeface="Symbol" pitchFamily="18" charset="2"/>
              </a:rPr>
              <a:t>D </a:t>
            </a:r>
            <a:r>
              <a:rPr lang="en-US" altLang="en-US" dirty="0"/>
              <a:t>Absorption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1535" y="5257800"/>
            <a:ext cx="2041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u="sng" dirty="0">
                <a:solidFill>
                  <a:srgbClr val="0000FF"/>
                </a:solidFill>
              </a:rPr>
              <a:t>Calculate Rate:</a:t>
            </a:r>
            <a:endParaRPr lang="en-US" sz="24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4F4C1-F2CF-4CE3-8598-3C339A239AE4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6195" name="Picture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7" y="1154335"/>
            <a:ext cx="649763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975995" y="5314493"/>
            <a:ext cx="2084388" cy="879475"/>
            <a:chOff x="1583" y="3238"/>
            <a:chExt cx="1313" cy="554"/>
          </a:xfrm>
        </p:grpSpPr>
        <p:sp>
          <p:nvSpPr>
            <p:cNvPr id="9245" name="Text Box 8"/>
            <p:cNvSpPr txBox="1">
              <a:spLocks noChangeArrowheads="1"/>
            </p:cNvSpPr>
            <p:nvPr/>
          </p:nvSpPr>
          <p:spPr bwMode="auto">
            <a:xfrm>
              <a:off x="1583" y="3375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/>
                <a:t>rate</a:t>
              </a:r>
              <a:r>
                <a:rPr lang="en-US" altLang="en-US" dirty="0"/>
                <a:t> = -</a:t>
              </a:r>
            </a:p>
          </p:txBody>
        </p:sp>
        <p:grpSp>
          <p:nvGrpSpPr>
            <p:cNvPr id="9246" name="Group 44"/>
            <p:cNvGrpSpPr>
              <a:grpSpLocks/>
            </p:cNvGrpSpPr>
            <p:nvPr/>
          </p:nvGrpSpPr>
          <p:grpSpPr bwMode="auto">
            <a:xfrm>
              <a:off x="2294" y="3238"/>
              <a:ext cx="602" cy="554"/>
              <a:chOff x="2294" y="3238"/>
              <a:chExt cx="602" cy="554"/>
            </a:xfrm>
          </p:grpSpPr>
          <p:sp>
            <p:nvSpPr>
              <p:cNvPr id="9247" name="Text Box 10"/>
              <p:cNvSpPr txBox="1">
                <a:spLocks noChangeArrowheads="1"/>
              </p:cNvSpPr>
              <p:nvPr/>
            </p:nvSpPr>
            <p:spPr bwMode="auto">
              <a:xfrm>
                <a:off x="2294" y="3238"/>
                <a:ext cx="6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[Br</a:t>
                </a:r>
                <a:r>
                  <a:rPr lang="en-US" altLang="en-US" baseline="-25000" dirty="0"/>
                  <a:t>2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9248" name="Text Box 11"/>
              <p:cNvSpPr txBox="1">
                <a:spLocks noChangeArrowheads="1"/>
              </p:cNvSpPr>
              <p:nvPr/>
            </p:nvSpPr>
            <p:spPr bwMode="auto">
              <a:xfrm>
                <a:off x="2384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9249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120707" y="5304968"/>
            <a:ext cx="3140075" cy="914400"/>
            <a:chOff x="2390" y="3232"/>
            <a:chExt cx="1978" cy="576"/>
          </a:xfrm>
        </p:grpSpPr>
        <p:sp>
          <p:nvSpPr>
            <p:cNvPr id="9240" name="Text Box 13"/>
            <p:cNvSpPr txBox="1">
              <a:spLocks noChangeArrowheads="1"/>
            </p:cNvSpPr>
            <p:nvPr/>
          </p:nvSpPr>
          <p:spPr bwMode="auto">
            <a:xfrm>
              <a:off x="2390" y="3377"/>
              <a:ext cx="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= -</a:t>
              </a:r>
            </a:p>
          </p:txBody>
        </p:sp>
        <p:grpSp>
          <p:nvGrpSpPr>
            <p:cNvPr id="9241" name="Group 19"/>
            <p:cNvGrpSpPr>
              <a:grpSpLocks/>
            </p:cNvGrpSpPr>
            <p:nvPr/>
          </p:nvGrpSpPr>
          <p:grpSpPr bwMode="auto">
            <a:xfrm>
              <a:off x="2777" y="3232"/>
              <a:ext cx="1591" cy="576"/>
              <a:chOff x="2777" y="3232"/>
              <a:chExt cx="1591" cy="576"/>
            </a:xfrm>
          </p:grpSpPr>
          <p:sp>
            <p:nvSpPr>
              <p:cNvPr id="9242" name="Text Box 14"/>
              <p:cNvSpPr txBox="1">
                <a:spLocks noChangeArrowheads="1"/>
              </p:cNvSpPr>
              <p:nvPr/>
            </p:nvSpPr>
            <p:spPr bwMode="auto">
              <a:xfrm>
                <a:off x="2777" y="3232"/>
                <a:ext cx="15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[Br</a:t>
                </a:r>
                <a:r>
                  <a:rPr lang="en-US" altLang="en-US" baseline="-25000" dirty="0"/>
                  <a:t>2</a:t>
                </a:r>
                <a:r>
                  <a:rPr lang="en-US" altLang="en-US" dirty="0"/>
                  <a:t>]</a:t>
                </a:r>
                <a:r>
                  <a:rPr lang="en-US" altLang="en-US" baseline="-25000" dirty="0"/>
                  <a:t>final</a:t>
                </a:r>
                <a:r>
                  <a:rPr lang="en-US" altLang="en-US" dirty="0"/>
                  <a:t> – [Br</a:t>
                </a:r>
                <a:r>
                  <a:rPr lang="en-US" altLang="en-US" baseline="-25000" dirty="0"/>
                  <a:t>2</a:t>
                </a:r>
                <a:r>
                  <a:rPr lang="en-US" altLang="en-US" dirty="0"/>
                  <a:t>]</a:t>
                </a:r>
                <a:r>
                  <a:rPr lang="en-US" altLang="en-US" baseline="-25000" dirty="0"/>
                  <a:t>initial</a:t>
                </a:r>
                <a:endParaRPr lang="en-US" altLang="en-US" dirty="0"/>
              </a:p>
            </p:txBody>
          </p:sp>
          <p:sp>
            <p:nvSpPr>
              <p:cNvPr id="9243" name="Line 15"/>
              <p:cNvSpPr>
                <a:spLocks noChangeShapeType="1"/>
              </p:cNvSpPr>
              <p:nvPr/>
            </p:nvSpPr>
            <p:spPr bwMode="auto">
              <a:xfrm>
                <a:off x="2780" y="3536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Text Box 16"/>
              <p:cNvSpPr txBox="1">
                <a:spLocks noChangeArrowheads="1"/>
              </p:cNvSpPr>
              <p:nvPr/>
            </p:nvSpPr>
            <p:spPr bwMode="auto">
              <a:xfrm>
                <a:off x="3114" y="3520"/>
                <a:ext cx="9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i="1"/>
                  <a:t>t</a:t>
                </a:r>
                <a:r>
                  <a:rPr lang="en-US" altLang="en-US" baseline="-25000"/>
                  <a:t>final</a:t>
                </a:r>
                <a:r>
                  <a:rPr lang="en-US" altLang="en-US"/>
                  <a:t> - </a:t>
                </a:r>
                <a:r>
                  <a:rPr lang="en-US" altLang="en-US" i="1"/>
                  <a:t>t</a:t>
                </a:r>
                <a:r>
                  <a:rPr lang="en-US" altLang="en-US" baseline="-25000"/>
                  <a:t>initial</a:t>
                </a:r>
                <a:endParaRPr lang="en-US" altLang="en-US" i="1"/>
              </a:p>
            </p:txBody>
          </p:sp>
        </p:grp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1819774" y="1957610"/>
            <a:ext cx="2044700" cy="1917700"/>
            <a:chOff x="2600" y="960"/>
            <a:chExt cx="1288" cy="1208"/>
          </a:xfrm>
        </p:grpSpPr>
        <p:grpSp>
          <p:nvGrpSpPr>
            <p:cNvPr id="9236" name="Group 24"/>
            <p:cNvGrpSpPr>
              <a:grpSpLocks/>
            </p:cNvGrpSpPr>
            <p:nvPr/>
          </p:nvGrpSpPr>
          <p:grpSpPr bwMode="auto">
            <a:xfrm>
              <a:off x="2600" y="1352"/>
              <a:ext cx="676" cy="816"/>
              <a:chOff x="2542" y="1344"/>
              <a:chExt cx="676" cy="816"/>
            </a:xfrm>
          </p:grpSpPr>
          <p:sp>
            <p:nvSpPr>
              <p:cNvPr id="9238" name="Line 22"/>
              <p:cNvSpPr>
                <a:spLocks noChangeShapeType="1"/>
              </p:cNvSpPr>
              <p:nvPr/>
            </p:nvSpPr>
            <p:spPr bwMode="auto">
              <a:xfrm flipV="1">
                <a:off x="2880" y="1344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Text Box 23"/>
              <p:cNvSpPr txBox="1">
                <a:spLocks noChangeArrowheads="1"/>
              </p:cNvSpPr>
              <p:nvPr/>
            </p:nvSpPr>
            <p:spPr bwMode="auto">
              <a:xfrm>
                <a:off x="2542" y="1718"/>
                <a:ext cx="67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slope of</a:t>
                </a:r>
              </a:p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tangent</a:t>
                </a:r>
              </a:p>
            </p:txBody>
          </p:sp>
        </p:grpSp>
        <p:sp>
          <p:nvSpPr>
            <p:cNvPr id="9237" name="Oval 31"/>
            <p:cNvSpPr>
              <a:spLocks noChangeArrowheads="1"/>
            </p:cNvSpPr>
            <p:nvPr/>
          </p:nvSpPr>
          <p:spPr bwMode="auto">
            <a:xfrm>
              <a:off x="3120" y="960"/>
              <a:ext cx="768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3178674" y="2491010"/>
            <a:ext cx="2044700" cy="1917700"/>
            <a:chOff x="2600" y="960"/>
            <a:chExt cx="1288" cy="1208"/>
          </a:xfrm>
        </p:grpSpPr>
        <p:grpSp>
          <p:nvGrpSpPr>
            <p:cNvPr id="9232" name="Group 34"/>
            <p:cNvGrpSpPr>
              <a:grpSpLocks/>
            </p:cNvGrpSpPr>
            <p:nvPr/>
          </p:nvGrpSpPr>
          <p:grpSpPr bwMode="auto">
            <a:xfrm>
              <a:off x="2600" y="1352"/>
              <a:ext cx="676" cy="816"/>
              <a:chOff x="2542" y="1344"/>
              <a:chExt cx="676" cy="816"/>
            </a:xfrm>
          </p:grpSpPr>
          <p:sp>
            <p:nvSpPr>
              <p:cNvPr id="9234" name="Line 35"/>
              <p:cNvSpPr>
                <a:spLocks noChangeShapeType="1"/>
              </p:cNvSpPr>
              <p:nvPr/>
            </p:nvSpPr>
            <p:spPr bwMode="auto">
              <a:xfrm flipV="1">
                <a:off x="2880" y="1344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Text Box 36"/>
              <p:cNvSpPr txBox="1">
                <a:spLocks noChangeArrowheads="1"/>
              </p:cNvSpPr>
              <p:nvPr/>
            </p:nvSpPr>
            <p:spPr bwMode="auto">
              <a:xfrm>
                <a:off x="2542" y="1718"/>
                <a:ext cx="67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slope of</a:t>
                </a:r>
              </a:p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tangent</a:t>
                </a:r>
              </a:p>
            </p:txBody>
          </p:sp>
        </p:grpSp>
        <p:sp>
          <p:nvSpPr>
            <p:cNvPr id="9233" name="Oval 37"/>
            <p:cNvSpPr>
              <a:spLocks noChangeArrowheads="1"/>
            </p:cNvSpPr>
            <p:nvPr/>
          </p:nvSpPr>
          <p:spPr bwMode="auto">
            <a:xfrm>
              <a:off x="3120" y="960"/>
              <a:ext cx="768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4474074" y="2922810"/>
            <a:ext cx="2044700" cy="1917700"/>
            <a:chOff x="2600" y="960"/>
            <a:chExt cx="1288" cy="1208"/>
          </a:xfrm>
        </p:grpSpPr>
        <p:grpSp>
          <p:nvGrpSpPr>
            <p:cNvPr id="9228" name="Group 39"/>
            <p:cNvGrpSpPr>
              <a:grpSpLocks/>
            </p:cNvGrpSpPr>
            <p:nvPr/>
          </p:nvGrpSpPr>
          <p:grpSpPr bwMode="auto">
            <a:xfrm>
              <a:off x="2600" y="1352"/>
              <a:ext cx="676" cy="816"/>
              <a:chOff x="2542" y="1344"/>
              <a:chExt cx="676" cy="816"/>
            </a:xfrm>
          </p:grpSpPr>
          <p:sp>
            <p:nvSpPr>
              <p:cNvPr id="9230" name="Line 40"/>
              <p:cNvSpPr>
                <a:spLocks noChangeShapeType="1"/>
              </p:cNvSpPr>
              <p:nvPr/>
            </p:nvSpPr>
            <p:spPr bwMode="auto">
              <a:xfrm flipV="1">
                <a:off x="2880" y="1344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41"/>
              <p:cNvSpPr txBox="1">
                <a:spLocks noChangeArrowheads="1"/>
              </p:cNvSpPr>
              <p:nvPr/>
            </p:nvSpPr>
            <p:spPr bwMode="auto">
              <a:xfrm>
                <a:off x="2542" y="1718"/>
                <a:ext cx="67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slope of</a:t>
                </a:r>
              </a:p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tangent</a:t>
                </a:r>
              </a:p>
            </p:txBody>
          </p:sp>
        </p:grpSp>
        <p:sp>
          <p:nvSpPr>
            <p:cNvPr id="9229" name="Oval 42"/>
            <p:cNvSpPr>
              <a:spLocks noChangeArrowheads="1"/>
            </p:cNvSpPr>
            <p:nvPr/>
          </p:nvSpPr>
          <p:spPr bwMode="auto">
            <a:xfrm>
              <a:off x="3120" y="960"/>
              <a:ext cx="768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772878" y="6302826"/>
            <a:ext cx="7510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i="1" dirty="0"/>
              <a:t>instantaneous rate</a:t>
            </a:r>
            <a:r>
              <a:rPr lang="en-US" altLang="en-US" dirty="0"/>
              <a:t> = rate for specific instance in time</a:t>
            </a:r>
            <a:endParaRPr lang="en-US" altLang="en-US" b="1" i="1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78173" y="1349853"/>
            <a:ext cx="2278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Rate changes with [</a:t>
            </a:r>
            <a:r>
              <a:rPr lang="en-US" sz="2800" dirty="0" err="1">
                <a:solidFill>
                  <a:srgbClr val="0000FF"/>
                </a:solidFill>
              </a:rPr>
              <a:t>conc</a:t>
            </a:r>
            <a:r>
              <a:rPr lang="en-US" sz="2800" dirty="0">
                <a:solidFill>
                  <a:srgbClr val="0000FF"/>
                </a:solidFill>
              </a:rPr>
              <a:t>]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044642" y="2380125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56400" y="2910140"/>
            <a:ext cx="2278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We need a better way to describe the rate!</a:t>
            </a:r>
          </a:p>
        </p:txBody>
      </p:sp>
    </p:spTree>
    <p:extLst>
      <p:ext uri="{BB962C8B-B14F-4D97-AF65-F5344CB8AC3E}">
        <p14:creationId xmlns:p14="http://schemas.microsoft.com/office/powerpoint/2010/main" val="2871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7" grpId="0"/>
      <p:bldP spid="38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520626" y="1160923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89775" y="1752382"/>
            <a:ext cx="2585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  +  0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223088" y="2209582"/>
            <a:ext cx="1319212" cy="874712"/>
            <a:chOff x="422" y="3408"/>
            <a:chExt cx="831" cy="551"/>
          </a:xfrm>
        </p:grpSpPr>
        <p:sp>
          <p:nvSpPr>
            <p:cNvPr id="10250" name="Text Box 7"/>
            <p:cNvSpPr txBox="1">
              <a:spLocks noChangeArrowheads="1"/>
            </p:cNvSpPr>
            <p:nvPr/>
          </p:nvSpPr>
          <p:spPr bwMode="auto">
            <a:xfrm>
              <a:off x="422" y="3529"/>
              <a:ext cx="4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FF0000"/>
                  </a:solidFill>
                </a:rPr>
                <a:t>k</a:t>
              </a:r>
              <a:r>
                <a:rPr lang="en-US" altLang="en-US" dirty="0"/>
                <a:t> = </a:t>
              </a:r>
              <a:endParaRPr lang="en-US" altLang="en-US" i="1" dirty="0"/>
            </a:p>
          </p:txBody>
        </p:sp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768" y="3408"/>
              <a:ext cx="485" cy="551"/>
              <a:chOff x="1072" y="3481"/>
              <a:chExt cx="485" cy="551"/>
            </a:xfrm>
          </p:grpSpPr>
          <p:sp>
            <p:nvSpPr>
              <p:cNvPr id="10252" name="Text Box 8"/>
              <p:cNvSpPr txBox="1">
                <a:spLocks noChangeArrowheads="1"/>
              </p:cNvSpPr>
              <p:nvPr/>
            </p:nvSpPr>
            <p:spPr bwMode="auto">
              <a:xfrm>
                <a:off x="1094" y="3481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rate</a:t>
                </a:r>
              </a:p>
            </p:txBody>
          </p:sp>
          <p:sp>
            <p:nvSpPr>
              <p:cNvPr id="10253" name="Line 9"/>
              <p:cNvSpPr>
                <a:spLocks noChangeShapeType="1"/>
              </p:cNvSpPr>
              <p:nvPr/>
            </p:nvSpPr>
            <p:spPr bwMode="auto">
              <a:xfrm>
                <a:off x="1112" y="37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Text Box 10"/>
              <p:cNvSpPr txBox="1">
                <a:spLocks noChangeArrowheads="1"/>
              </p:cNvSpPr>
              <p:nvPr/>
            </p:nvSpPr>
            <p:spPr bwMode="auto">
              <a:xfrm>
                <a:off x="1072" y="3744"/>
                <a:ext cx="48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442288" y="2398494"/>
            <a:ext cx="2360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= </a:t>
            </a:r>
            <a:r>
              <a:rPr lang="en-US" altLang="en-US" b="1" i="1" dirty="0">
                <a:solidFill>
                  <a:srgbClr val="FF0000"/>
                </a:solidFill>
              </a:rPr>
              <a:t>rate constant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462800" y="3084294"/>
            <a:ext cx="229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= 3.50 x 10</a:t>
            </a:r>
            <a:r>
              <a:rPr lang="en-US" altLang="en-US" baseline="30000" dirty="0"/>
              <a:t>-3</a:t>
            </a:r>
            <a:r>
              <a:rPr lang="en-US" altLang="en-US" dirty="0"/>
              <a:t> s</a:t>
            </a:r>
            <a:r>
              <a:rPr lang="en-US" altLang="en-US" baseline="30000" dirty="0"/>
              <a:t>-1</a:t>
            </a:r>
            <a:endParaRPr lang="en-US" altLang="en-US" dirty="0"/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6" y="3736984"/>
            <a:ext cx="4044043" cy="265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6" descr="D:\Ramesh dont del\CHANG-11e\Art File\labeled_jpegs\13_labeled_images\cha02680_t13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0" y="974185"/>
            <a:ext cx="4618718" cy="25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0175" y="1468599"/>
            <a:ext cx="1291771" cy="2105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72228" y="3755584"/>
            <a:ext cx="45717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i="1" dirty="0">
                <a:solidFill>
                  <a:srgbClr val="FF0000"/>
                </a:solidFill>
              </a:rPr>
              <a:t>rate constant- </a:t>
            </a:r>
            <a:r>
              <a:rPr lang="en-US" altLang="en-US" sz="2000" dirty="0"/>
              <a:t>constant of the proportionality between the reaction rate and the concentration of reactant.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/>
              <a:t>General descriptor for the rate of a reaction that is independent of [</a:t>
            </a:r>
            <a:r>
              <a:rPr lang="en-US" altLang="en-US" sz="2000" dirty="0" err="1"/>
              <a:t>conc</a:t>
            </a:r>
            <a:r>
              <a:rPr lang="en-US" altLang="en-US" sz="2000" dirty="0"/>
              <a:t>].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82" grpId="0"/>
      <p:bldP spid="7184" grpId="0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-112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Rate Law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3667" y="1712470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02816" y="2303929"/>
            <a:ext cx="187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56772" y="1055904"/>
            <a:ext cx="7772400" cy="457200"/>
            <a:chOff x="454" y="169"/>
            <a:chExt cx="4896" cy="288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18148" y="1625602"/>
            <a:ext cx="4702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describe the rate of a complex reaction with one simple equation that is dependent on a few reactants, using the </a:t>
            </a:r>
            <a:r>
              <a:rPr lang="en-US" sz="2400" dirty="0">
                <a:solidFill>
                  <a:srgbClr val="0000FF"/>
                </a:solidFill>
              </a:rPr>
              <a:t>Rate Law</a:t>
            </a:r>
            <a:r>
              <a:rPr lang="en-US" sz="2400" dirty="0"/>
              <a:t>!</a:t>
            </a:r>
          </a:p>
        </p:txBody>
      </p:sp>
      <p:sp>
        <p:nvSpPr>
          <p:cNvPr id="10" name="Oval 9"/>
          <p:cNvSpPr/>
          <p:nvPr/>
        </p:nvSpPr>
        <p:spPr>
          <a:xfrm>
            <a:off x="1553028" y="2235199"/>
            <a:ext cx="2220685" cy="62411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686" y="3299302"/>
            <a:ext cx="8991600" cy="1195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The 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rate law</a:t>
            </a:r>
            <a:r>
              <a:rPr lang="en-US" alt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expresses the relationship of the rate of a reaction to the rate constant and the concentrations of the reactants raised to some powers.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66699" y="4603813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4710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44715" y="5850988"/>
          <a:ext cx="2822332" cy="59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" name="Equation" r:id="rId3" imgW="1041120" imgH="228600" progId="Equation.3">
                  <p:embed/>
                </p:oleObj>
              </mc:Choice>
              <mc:Fallback>
                <p:oleObj name="Equation" r:id="rId3" imgW="1041120" imgH="22860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715" y="5850988"/>
                        <a:ext cx="2822332" cy="59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50323" y="5301621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0000FF"/>
                </a:solidFill>
              </a:rPr>
              <a:t>rate law </a:t>
            </a:r>
            <a:r>
              <a:rPr lang="en-US" sz="2400" dirty="0"/>
              <a:t>for a general reaction takes the form: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jBQqXeB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36" y="2009774"/>
            <a:ext cx="2920364" cy="16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u="sng" dirty="0"/>
              <a:t>Chemical Reactions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758" y="1452562"/>
            <a:ext cx="7767002" cy="634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800" dirty="0"/>
              <a:t>Alkali metals react violently with water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12469" y="2290183"/>
            <a:ext cx="43681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dirty="0">
                <a:solidFill>
                  <a:srgbClr val="FF0000"/>
                </a:solidFill>
              </a:rPr>
              <a:t>2Na + 2H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O  </a:t>
            </a:r>
            <a:r>
              <a:rPr lang="en-US" sz="3200" dirty="0">
                <a:solidFill>
                  <a:srgbClr val="FF0000"/>
                </a:solidFill>
                <a:sym typeface="Symbol" pitchFamily="18" charset="2"/>
              </a:rPr>
              <a:t>  			2NaOH + H</a:t>
            </a:r>
            <a:r>
              <a:rPr lang="en-US" sz="3200" baseline="-25000" dirty="0">
                <a:solidFill>
                  <a:srgbClr val="FF0000"/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5830" y="5516226"/>
            <a:ext cx="4288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dirty="0">
                <a:solidFill>
                  <a:srgbClr val="FF0000"/>
                </a:solidFill>
              </a:rPr>
              <a:t>2H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 + O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0000"/>
                </a:solidFill>
                <a:sym typeface="Symbol" pitchFamily="18" charset="2"/>
              </a:rPr>
              <a:t>  2H</a:t>
            </a:r>
            <a:r>
              <a:rPr lang="en-US" sz="3200" baseline="-25000" dirty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sz="3200" dirty="0">
                <a:solidFill>
                  <a:srgbClr val="FF0000"/>
                </a:solidFill>
                <a:sym typeface="Symbol" pitchFamily="18" charset="2"/>
              </a:rPr>
              <a:t>O</a:t>
            </a:r>
            <a:endParaRPr lang="en-US" sz="3200" baseline="-25000" dirty="0">
              <a:solidFill>
                <a:srgbClr val="FF0000"/>
              </a:solidFill>
              <a:sym typeface="Symbol" pitchFamily="18" charset="2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632836" y="781050"/>
            <a:ext cx="1847851" cy="584200"/>
            <a:chOff x="2303" y="2137"/>
            <a:chExt cx="1164" cy="368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303" y="2137"/>
              <a:ext cx="11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A          B</a:t>
              </a: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711" y="2329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pic>
        <p:nvPicPr>
          <p:cNvPr id="1028" name="Picture 4" descr="http://static1.businessinsider.com/image/51a8a927ecad044f1f00000b/npx9yb6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86" y="4844890"/>
            <a:ext cx="2666354" cy="18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15266" y="3848100"/>
            <a:ext cx="7767002" cy="1284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800" dirty="0"/>
              <a:t>H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and O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do not react under normal conditions, but can react explosively from one spark</a:t>
            </a:r>
          </a:p>
          <a:p>
            <a:pPr>
              <a:defRPr/>
            </a:pPr>
            <a:endParaRPr lang="en-US" altLang="en-US" sz="28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  <p:bldP spid="8196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2181666"/>
          <a:ext cx="2822332" cy="59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Equation" r:id="rId3" imgW="1041120" imgH="228600" progId="Equation.3">
                  <p:embed/>
                </p:oleObj>
              </mc:Choice>
              <mc:Fallback>
                <p:oleObj name="Equation" r:id="rId3" imgW="1041120" imgH="22860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229" y="2181666"/>
                        <a:ext cx="2822332" cy="59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4837" y="1632299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0000FF"/>
                </a:solidFill>
              </a:rPr>
              <a:t>rate law </a:t>
            </a:r>
            <a:r>
              <a:rPr lang="en-US" sz="2400" dirty="0"/>
              <a:t>for a general reaction takes the form: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 Law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1012" y="2952868"/>
            <a:ext cx="868680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Reaction order is “</a:t>
            </a:r>
            <a:r>
              <a:rPr lang="en-US" altLang="en-US" b="1" dirty="0">
                <a:latin typeface="+mn-lt"/>
              </a:rPr>
              <a:t>always”</a:t>
            </a:r>
            <a:r>
              <a:rPr lang="en-US" altLang="en-US" dirty="0">
                <a:latin typeface="+mn-lt"/>
              </a:rPr>
              <a:t> defined in terms of reactant (not product) concentrations.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x and y are the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order of the reaction</a:t>
            </a:r>
            <a:r>
              <a:rPr lang="en-US" altLang="en-US" dirty="0">
                <a:latin typeface="+mn-lt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The power coefficients x and y are not the same as the </a:t>
            </a:r>
            <a:r>
              <a:rPr lang="en-US" altLang="en-US" dirty="0" err="1">
                <a:latin typeface="+mn-lt"/>
              </a:rPr>
              <a:t>stoichiometric</a:t>
            </a:r>
            <a:r>
              <a:rPr lang="en-US" altLang="en-US" dirty="0">
                <a:latin typeface="+mn-lt"/>
              </a:rPr>
              <a:t> coefficients </a:t>
            </a:r>
            <a:r>
              <a:rPr lang="en-US" altLang="en-US" i="1" dirty="0">
                <a:latin typeface="+mn-lt"/>
              </a:rPr>
              <a:t>a</a:t>
            </a:r>
            <a:r>
              <a:rPr lang="en-US" altLang="en-US" dirty="0">
                <a:latin typeface="+mn-lt"/>
              </a:rPr>
              <a:t> and </a:t>
            </a:r>
            <a:r>
              <a:rPr lang="en-US" altLang="en-US" i="1" dirty="0">
                <a:latin typeface="+mn-lt"/>
              </a:rPr>
              <a:t>b</a:t>
            </a:r>
            <a:r>
              <a:rPr lang="en-US" altLang="en-US" dirty="0">
                <a:latin typeface="+mn-lt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Rate laws (x and y, and reactants involved) are “</a:t>
            </a:r>
            <a:r>
              <a:rPr lang="en-US" altLang="en-US" b="1" dirty="0">
                <a:latin typeface="+mn-lt"/>
              </a:rPr>
              <a:t>always”</a:t>
            </a:r>
            <a:r>
              <a:rPr lang="en-US" altLang="en-US" dirty="0">
                <a:latin typeface="+mn-lt"/>
              </a:rPr>
              <a:t> determined experimentally.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Order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2181666"/>
          <a:ext cx="2822332" cy="59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1" name="Equation" r:id="rId3" imgW="1041120" imgH="228600" progId="Equation.3">
                  <p:embed/>
                </p:oleObj>
              </mc:Choice>
              <mc:Fallback>
                <p:oleObj name="Equation" r:id="rId3" imgW="1041120" imgH="22860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229" y="2181666"/>
                        <a:ext cx="2822332" cy="59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64837" y="1632299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0000FF"/>
                </a:solidFill>
              </a:rPr>
              <a:t>rate law </a:t>
            </a:r>
            <a:r>
              <a:rPr lang="en-US" sz="2400" dirty="0"/>
              <a:t>for a general reaction takes the form: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106" y="2919047"/>
            <a:ext cx="766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Reaction order</a:t>
            </a:r>
            <a:r>
              <a:rPr lang="en-US" sz="2400" dirty="0"/>
              <a:t>- specify the relationship between the concentrations of reactants A and B and the reaction rate.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999892" y="2227384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692529" y="2239107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46752" y="3792419"/>
            <a:ext cx="2817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i="1" dirty="0" err="1">
                <a:latin typeface="+mn-lt"/>
              </a:rPr>
              <a:t>x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</a:t>
            </a:r>
            <a:r>
              <a:rPr lang="en-US" altLang="en-US" sz="2000" dirty="0">
                <a:latin typeface="+mn-lt"/>
              </a:rPr>
              <a:t> in A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8814" y="4270135"/>
            <a:ext cx="2809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i="1" dirty="0" err="1">
                <a:latin typeface="+mn-lt"/>
              </a:rPr>
              <a:t>y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</a:t>
            </a:r>
            <a:r>
              <a:rPr lang="en-US" altLang="en-US" sz="2000" dirty="0">
                <a:latin typeface="+mn-lt"/>
              </a:rPr>
              <a:t> in B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736447" y="4771297"/>
            <a:ext cx="3608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dirty="0">
                <a:latin typeface="+mn-lt"/>
              </a:rPr>
              <a:t>(x +y)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 overall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7404" y="5697416"/>
            <a:ext cx="6213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Helps to explain the </a:t>
            </a:r>
            <a:r>
              <a:rPr lang="en-US" sz="2000" dirty="0">
                <a:solidFill>
                  <a:srgbClr val="00B050"/>
                </a:solidFill>
              </a:rPr>
              <a:t>mechanism</a:t>
            </a:r>
            <a:r>
              <a:rPr lang="en-US" sz="2000" dirty="0"/>
              <a:t> of the reaction. Order tells you what molecules are involved in the </a:t>
            </a:r>
            <a:r>
              <a:rPr lang="en-US" sz="2000" dirty="0">
                <a:solidFill>
                  <a:srgbClr val="00B050"/>
                </a:solidFill>
              </a:rPr>
              <a:t>rate limiting step </a:t>
            </a:r>
            <a:r>
              <a:rPr lang="en-US" sz="2000" dirty="0"/>
              <a:t>and how of each molecule are needed.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619536" y="5216774"/>
            <a:ext cx="611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If a reagent is zero order it is not included in the rate law.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Order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31626" y="2392905"/>
            <a:ext cx="7045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</a:rPr>
              <a:t>Important Note</a:t>
            </a:r>
            <a:r>
              <a:rPr lang="en-US" altLang="en-US" sz="2400" dirty="0"/>
              <a:t>: the power coefficients x and y are not the same as the stoichiometric coefficients </a:t>
            </a:r>
            <a:r>
              <a:rPr lang="en-US" altLang="en-US" sz="2400" i="1" dirty="0"/>
              <a:t>a</a:t>
            </a:r>
            <a:r>
              <a:rPr lang="en-US" altLang="en-US" sz="2400" dirty="0"/>
              <a:t> and </a:t>
            </a:r>
            <a:r>
              <a:rPr lang="en-US" altLang="en-US" sz="2400" i="1" dirty="0"/>
              <a:t>b</a:t>
            </a:r>
            <a:r>
              <a:rPr lang="en-US" altLang="en-US" sz="2400" dirty="0"/>
              <a:t>.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1747915"/>
          <a:ext cx="2822332" cy="59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7" name="Equation" r:id="rId3" imgW="1041120" imgH="228600" progId="Equation.3">
                  <p:embed/>
                </p:oleObj>
              </mc:Choice>
              <mc:Fallback>
                <p:oleObj name="Equation" r:id="rId3" imgW="1041120" imgH="2286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229" y="1747915"/>
                        <a:ext cx="2822332" cy="59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4999892" y="1793633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5692529" y="1805356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3528643" y="3815866"/>
            <a:ext cx="4652963" cy="457200"/>
            <a:chOff x="1430" y="169"/>
            <a:chExt cx="2931" cy="288"/>
          </a:xfrm>
        </p:grpSpPr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587506" y="4654066"/>
            <a:ext cx="256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>
            <a:off x="4562106" y="3739666"/>
            <a:ext cx="3810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6987806" y="4577866"/>
            <a:ext cx="317500" cy="381000"/>
            <a:chOff x="3592" y="3312"/>
            <a:chExt cx="200" cy="240"/>
          </a:xfrm>
        </p:grpSpPr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3600" y="3312"/>
              <a:ext cx="192" cy="2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3592" y="33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800"/>
                <a:t>1</a:t>
              </a:r>
            </a:p>
          </p:txBody>
        </p:sp>
      </p:grpSp>
      <p:pic>
        <p:nvPicPr>
          <p:cNvPr id="36" name="Picture 15" descr="CHA560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62" y="3501050"/>
            <a:ext cx="20224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39380" y="5380893"/>
            <a:ext cx="508781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reaction is rate determined by the collision and reaction of </a:t>
            </a:r>
            <a:r>
              <a:rPr lang="en-US" sz="2000" u="sng" dirty="0"/>
              <a:t>1 F</a:t>
            </a:r>
            <a:r>
              <a:rPr lang="en-US" sz="2000" u="sng" baseline="-25000" dirty="0"/>
              <a:t>2</a:t>
            </a:r>
            <a:r>
              <a:rPr lang="en-US" sz="2000" u="sng" dirty="0"/>
              <a:t> and 1 ClO</a:t>
            </a:r>
            <a:r>
              <a:rPr lang="en-US" sz="2000" u="sng" baseline="-25000" dirty="0"/>
              <a:t>2</a:t>
            </a:r>
            <a:r>
              <a:rPr lang="en-US" sz="2000" dirty="0"/>
              <a:t>. </a:t>
            </a:r>
          </a:p>
          <a:p>
            <a:r>
              <a:rPr lang="en-US" sz="2000" dirty="0"/>
              <a:t>But…when each reaction is complete </a:t>
            </a:r>
            <a:r>
              <a:rPr lang="en-US" sz="2000" u="sng" dirty="0"/>
              <a:t>2 ClO</a:t>
            </a:r>
            <a:r>
              <a:rPr lang="en-US" sz="2000" u="sng" baseline="-25000" dirty="0"/>
              <a:t>2</a:t>
            </a:r>
            <a:r>
              <a:rPr lang="en-US" sz="2000" u="sng" dirty="0"/>
              <a:t> and 1 F</a:t>
            </a:r>
            <a:r>
              <a:rPr lang="en-US" sz="2000" u="sng" baseline="-25000" dirty="0"/>
              <a:t>2</a:t>
            </a:r>
            <a:r>
              <a:rPr lang="en-US" sz="2000" u="sng" dirty="0"/>
              <a:t> </a:t>
            </a:r>
            <a:r>
              <a:rPr lang="en-US" sz="2000" dirty="0"/>
              <a:t>are consumed.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Reaction Order and Rate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0986" y="896818"/>
            <a:ext cx="799513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5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will the rate of the 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following reaction change when the concentration changes by:</a:t>
            </a: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09713" y="1671404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2(g)</a:t>
            </a:r>
          </a:p>
        </p:txBody>
      </p:sp>
      <p:graphicFrame>
        <p:nvGraphicFramePr>
          <p:cNvPr id="58778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29707" y="2241131"/>
          <a:ext cx="36560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7" name="Equation" r:id="rId3" imgW="1613160" imgH="292320" progId="Equation.3">
                  <p:embed/>
                </p:oleObj>
              </mc:Choice>
              <mc:Fallback>
                <p:oleObj name="Equation" r:id="rId3" imgW="1613160" imgH="29232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707" y="2241131"/>
                        <a:ext cx="365601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41148" y="4344058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[1]</a:t>
            </a:r>
            <a:r>
              <a:rPr lang="en-US" sz="2800" baseline="30000" dirty="0"/>
              <a:t>2</a:t>
            </a:r>
            <a:r>
              <a:rPr lang="en-US" sz="2800" dirty="0"/>
              <a:t>[1]</a:t>
            </a:r>
            <a:endParaRPr lang="en-US" sz="28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65054" y="4354316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1</a:t>
            </a:r>
            <a:endParaRPr lang="en-US" sz="28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122193" y="3145481"/>
            <a:ext cx="314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/>
              <a:t>) NO doubled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1149" y="4921982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[2]</a:t>
            </a:r>
            <a:r>
              <a:rPr lang="en-US" sz="2800" baseline="30000" dirty="0"/>
              <a:t>2</a:t>
            </a:r>
            <a:r>
              <a:rPr lang="en-US" sz="2800" dirty="0"/>
              <a:t>[1]</a:t>
            </a:r>
            <a:endParaRPr lang="en-US" sz="28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6965054" y="4908027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4</a:t>
            </a:r>
            <a:endParaRPr lang="en-US" sz="2800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1311974" y="4267489"/>
            <a:ext cx="3542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/>
              <a:t>The rate:</a:t>
            </a:r>
          </a:p>
          <a:p>
            <a:pPr marL="577850" indent="-342900">
              <a:buAutoNum type="alphaUcParenR"/>
            </a:pPr>
            <a:r>
              <a:rPr lang="en-US" sz="2400"/>
              <a:t>stays the same</a:t>
            </a:r>
          </a:p>
          <a:p>
            <a:pPr marL="577850" indent="-342900">
              <a:buAutoNum type="alphaUcParenR"/>
            </a:pPr>
            <a:r>
              <a:rPr lang="en-US" sz="2400"/>
              <a:t>doubles</a:t>
            </a:r>
          </a:p>
          <a:p>
            <a:pPr marL="577850" indent="-342900">
              <a:buAutoNum type="alphaUcParenR"/>
            </a:pPr>
            <a:r>
              <a:rPr lang="en-US" sz="2400"/>
              <a:t>quadruples</a:t>
            </a:r>
          </a:p>
          <a:p>
            <a:pPr marL="577850" indent="-342900">
              <a:buAutoNum type="alphaUcParenR"/>
            </a:pPr>
            <a:r>
              <a:rPr lang="en-US" sz="2400"/>
              <a:t>halves (1/2 the rate)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456978" y="3416840"/>
            <a:ext cx="2228850" cy="727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 is constant, </a:t>
            </a:r>
            <a:r>
              <a:rPr lang="en-US" sz="2000" dirty="0" err="1"/>
              <a:t>conc</a:t>
            </a:r>
            <a:r>
              <a:rPr lang="en-US" sz="2000" dirty="0"/>
              <a:t> and rate changing</a:t>
            </a:r>
          </a:p>
        </p:txBody>
      </p:sp>
    </p:spTree>
    <p:extLst>
      <p:ext uri="{BB962C8B-B14F-4D97-AF65-F5344CB8AC3E}">
        <p14:creationId xmlns:p14="http://schemas.microsoft.com/office/powerpoint/2010/main" val="38787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6" grpId="0"/>
      <p:bldP spid="27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Reaction Order and Rate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0986" y="896818"/>
            <a:ext cx="799513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5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will the rate of the 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following reaction change when the concentration changes by:</a:t>
            </a: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09713" y="1671404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2(g)</a:t>
            </a:r>
          </a:p>
        </p:txBody>
      </p:sp>
      <p:graphicFrame>
        <p:nvGraphicFramePr>
          <p:cNvPr id="58778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29707" y="2241131"/>
          <a:ext cx="36560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1" name="Equation" r:id="rId3" imgW="1613160" imgH="292320" progId="Equation.3">
                  <p:embed/>
                </p:oleObj>
              </mc:Choice>
              <mc:Fallback>
                <p:oleObj name="Equation" r:id="rId3" imgW="1613160" imgH="29232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707" y="2241131"/>
                        <a:ext cx="365601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2193" y="3145481"/>
            <a:ext cx="314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b) NO halved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311974" y="4267489"/>
            <a:ext cx="303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/>
              <a:t>The rate: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¼ the rate</a:t>
            </a:r>
          </a:p>
          <a:p>
            <a:pPr marL="577850" indent="-342900">
              <a:buAutoNum type="alphaUcParenR"/>
            </a:pPr>
            <a:r>
              <a:rPr lang="en-US" sz="2400"/>
              <a:t>stays the same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halves</a:t>
            </a:r>
          </a:p>
          <a:p>
            <a:pPr marL="577850" indent="-342900">
              <a:buAutoNum type="alphaUcParenR"/>
            </a:pPr>
            <a:r>
              <a:rPr lang="en-US" sz="2400"/>
              <a:t>quadruples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5491" y="4889828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[0.5]</a:t>
            </a:r>
            <a:r>
              <a:rPr lang="en-US" sz="2800" baseline="30000" dirty="0"/>
              <a:t>2</a:t>
            </a:r>
            <a:r>
              <a:rPr lang="en-US" sz="2800" dirty="0"/>
              <a:t>[1]</a:t>
            </a:r>
            <a:endParaRPr lang="en-US" sz="2800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7009925" y="4875873"/>
            <a:ext cx="127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0.25</a:t>
            </a:r>
            <a:endParaRPr lang="en-US" sz="28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4453286" y="4385994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[1]</a:t>
            </a:r>
            <a:r>
              <a:rPr lang="en-US" sz="2800" baseline="30000" dirty="0"/>
              <a:t>2</a:t>
            </a:r>
            <a:r>
              <a:rPr lang="en-US" sz="2800" dirty="0"/>
              <a:t>[1]</a:t>
            </a:r>
            <a:endParaRPr lang="en-US" sz="28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7039848" y="4396252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1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8787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Reaction Order and Rate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0986" y="896818"/>
            <a:ext cx="799513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5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will the rate of the 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following reaction change when the concentration changes by:</a:t>
            </a: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09713" y="1671404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2(g)</a:t>
            </a:r>
          </a:p>
        </p:txBody>
      </p:sp>
      <p:graphicFrame>
        <p:nvGraphicFramePr>
          <p:cNvPr id="58778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29707" y="2241131"/>
          <a:ext cx="36560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5" name="Equation" r:id="rId3" imgW="1613160" imgH="292320" progId="Equation.3">
                  <p:embed/>
                </p:oleObj>
              </mc:Choice>
              <mc:Fallback>
                <p:oleObj name="Equation" r:id="rId3" imgW="1613160" imgH="29232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707" y="2241131"/>
                        <a:ext cx="365601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2193" y="3145481"/>
            <a:ext cx="314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c) O</a:t>
            </a:r>
            <a:r>
              <a:rPr lang="en-US" sz="2800" baseline="-25000"/>
              <a:t>2</a:t>
            </a:r>
            <a:r>
              <a:rPr lang="en-US" sz="2800"/>
              <a:t> doubled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311974" y="4267489"/>
            <a:ext cx="303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/>
              <a:t>The rate:</a:t>
            </a:r>
          </a:p>
          <a:p>
            <a:pPr marL="577850" indent="-342900">
              <a:buAutoNum type="alphaUcParenR"/>
            </a:pPr>
            <a:r>
              <a:rPr lang="en-US" sz="2400"/>
              <a:t>stays the same</a:t>
            </a:r>
          </a:p>
          <a:p>
            <a:pPr marL="577850" indent="-342900">
              <a:buAutoNum type="alphaUcParenR"/>
            </a:pPr>
            <a:r>
              <a:rPr lang="en-US" sz="2400"/>
              <a:t>quadruples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¼ the rate</a:t>
            </a:r>
          </a:p>
          <a:p>
            <a:pPr marL="577850" indent="-342900">
              <a:buAutoNum type="alphaUcParenR"/>
            </a:pPr>
            <a:r>
              <a:rPr lang="en-US" sz="2400"/>
              <a:t>doubles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2437" y="4889828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[1]</a:t>
            </a:r>
            <a:r>
              <a:rPr lang="en-US" sz="2800" baseline="30000" dirty="0"/>
              <a:t>2</a:t>
            </a:r>
            <a:r>
              <a:rPr lang="en-US" sz="2800" dirty="0"/>
              <a:t>[2]</a:t>
            </a:r>
            <a:endParaRPr lang="en-US" sz="28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32328" y="4889828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2</a:t>
            </a:r>
            <a:endParaRPr lang="en-US" sz="28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010728" y="4442912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[1]</a:t>
            </a:r>
            <a:r>
              <a:rPr lang="en-US" sz="2800" baseline="30000" dirty="0"/>
              <a:t>2</a:t>
            </a:r>
            <a:r>
              <a:rPr lang="en-US" sz="2800" dirty="0"/>
              <a:t>[1]</a:t>
            </a:r>
            <a:endParaRPr lang="en-US" sz="28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7334634" y="4453170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1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8787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Reaction Order and Rate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0986" y="896818"/>
            <a:ext cx="799513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5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will the rate of the 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following reaction change when the concentration changes by:</a:t>
            </a: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09713" y="1671404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2(g)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2NO</a:t>
            </a:r>
            <a:r>
              <a:rPr lang="en-US" sz="24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2(g)</a:t>
            </a:r>
          </a:p>
        </p:txBody>
      </p:sp>
      <p:graphicFrame>
        <p:nvGraphicFramePr>
          <p:cNvPr id="58778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29707" y="2241131"/>
          <a:ext cx="36560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9" name="Equation" r:id="rId3" imgW="1613160" imgH="292320" progId="Equation.3">
                  <p:embed/>
                </p:oleObj>
              </mc:Choice>
              <mc:Fallback>
                <p:oleObj name="Equation" r:id="rId3" imgW="1613160" imgH="29232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707" y="2241131"/>
                        <a:ext cx="365601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2193" y="3145481"/>
            <a:ext cx="314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d) O</a:t>
            </a:r>
            <a:r>
              <a:rPr lang="en-US" sz="2800" baseline="-25000"/>
              <a:t>2</a:t>
            </a:r>
            <a:r>
              <a:rPr lang="en-US" sz="2800"/>
              <a:t> halved</a:t>
            </a:r>
          </a:p>
          <a:p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311974" y="4267489"/>
            <a:ext cx="303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/>
              <a:t>The rate: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¼ the rate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halves</a:t>
            </a:r>
          </a:p>
          <a:p>
            <a:pPr marL="577850" indent="-342900">
              <a:buAutoNum type="alphaUcParenR"/>
            </a:pPr>
            <a:r>
              <a:rPr lang="en-US" sz="2400"/>
              <a:t>stays the same</a:t>
            </a:r>
          </a:p>
          <a:p>
            <a:pPr marL="577850" indent="-342900">
              <a:buAutoNum type="alphaUcParenR"/>
            </a:pPr>
            <a:r>
              <a:rPr lang="en-US" sz="2400"/>
              <a:t>quadruples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34598" y="5083601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[1]</a:t>
            </a:r>
            <a:r>
              <a:rPr lang="en-US" sz="2800" baseline="30000" dirty="0"/>
              <a:t>2</a:t>
            </a:r>
            <a:r>
              <a:rPr lang="en-US" sz="2800" dirty="0"/>
              <a:t>[0.5]</a:t>
            </a:r>
            <a:endParaRPr lang="en-US" sz="2800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7328975" y="5080226"/>
            <a:ext cx="127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0.5</a:t>
            </a:r>
            <a:endParaRPr lang="en-US" sz="28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4910194" y="4628218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rate = [1]</a:t>
            </a:r>
            <a:r>
              <a:rPr lang="en-US" sz="2800" baseline="30000" dirty="0"/>
              <a:t>2</a:t>
            </a:r>
            <a:r>
              <a:rPr lang="en-US" sz="2800" dirty="0"/>
              <a:t>[1]</a:t>
            </a:r>
            <a:endParaRPr lang="en-US" sz="28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7457844" y="4628748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1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87875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3400" y="912106"/>
            <a:ext cx="8001000" cy="142192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tabLst>
                <a:tab pos="58738" algn="l"/>
              </a:tabLst>
              <a:defRPr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A chemical reaction between A and B is </a:t>
            </a:r>
            <a:r>
              <a:rPr lang="en-US" altLang="en-US" sz="2400" i="1" u="sng" dirty="0">
                <a:latin typeface="Arial" pitchFamily="34" charset="0"/>
                <a:cs typeface="Arial" pitchFamily="34" charset="0"/>
              </a:rPr>
              <a:t>first order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with respect to A, </a:t>
            </a:r>
            <a:r>
              <a:rPr lang="en-US" altLang="en-US" sz="2400" i="1" u="sng" dirty="0">
                <a:latin typeface="Arial" pitchFamily="34" charset="0"/>
                <a:cs typeface="Arial" pitchFamily="34" charset="0"/>
              </a:rPr>
              <a:t>first order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with respect to B, and </a:t>
            </a:r>
            <a:r>
              <a:rPr lang="en-US" altLang="en-US" sz="2400" i="1" u="sng" dirty="0">
                <a:latin typeface="Arial" pitchFamily="34" charset="0"/>
                <a:cs typeface="Arial" pitchFamily="34" charset="0"/>
              </a:rPr>
              <a:t>second order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overall.  From the information given below, fill in the blanks.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51"/>
          <p:cNvGraphicFramePr>
            <a:graphicFrameLocks noGrp="1"/>
          </p:cNvGraphicFramePr>
          <p:nvPr>
            <p:ph sz="quarter" idx="4294967295"/>
          </p:nvPr>
        </p:nvGraphicFramePr>
        <p:xfrm>
          <a:off x="751364" y="2538046"/>
          <a:ext cx="7593647" cy="2667000"/>
        </p:xfrm>
        <a:graphic>
          <a:graphicData uri="http://schemas.openxmlformats.org/drawingml/2006/table">
            <a:tbl>
              <a:tblPr/>
              <a:tblGrid>
                <a:gridCol w="1946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3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 x 10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3.2 x 10</a:t>
                      </a:r>
                      <a:r>
                        <a:rPr kumimoji="0" lang="en-US" sz="2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0988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Practice Problem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239276" y="5763018"/>
            <a:ext cx="2634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rate = </a:t>
            </a:r>
            <a:r>
              <a:rPr lang="en-US" altLang="en-US" sz="2800" i="1"/>
              <a:t>k</a:t>
            </a:r>
            <a:r>
              <a:rPr lang="en-US" altLang="en-US" sz="2800"/>
              <a:t> [A]</a:t>
            </a:r>
            <a:r>
              <a:rPr lang="en-US" altLang="en-US" sz="2800" baseline="30000"/>
              <a:t>1</a:t>
            </a:r>
            <a:r>
              <a:rPr lang="en-US" altLang="en-US" sz="2800"/>
              <a:t>[B]</a:t>
            </a:r>
            <a:r>
              <a:rPr lang="en-US" altLang="en-US" sz="2800" baseline="30000"/>
              <a:t>1</a:t>
            </a:r>
            <a:endParaRPr lang="en-US" alt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1220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Determining Rate Laws (by inspection)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Tabulate the data.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76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x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y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080" y="3892059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Comparing </a:t>
            </a:r>
            <a:r>
              <a:rPr lang="en-US" sz="2400" u="sng" dirty="0" err="1"/>
              <a:t>rxn</a:t>
            </a:r>
            <a:r>
              <a:rPr lang="en-US" sz="2400" u="sng" dirty="0"/>
              <a:t> 1 and 2</a:t>
            </a:r>
            <a:r>
              <a:rPr lang="en-US" sz="2400" dirty="0"/>
              <a:t>:	</a:t>
            </a:r>
          </a:p>
          <a:p>
            <a:r>
              <a:rPr lang="en-US" sz="2400" dirty="0"/>
              <a:t>	 [F</a:t>
            </a:r>
            <a:r>
              <a:rPr lang="en-US" sz="2400" baseline="-25000" dirty="0"/>
              <a:t>2</a:t>
            </a:r>
            <a:r>
              <a:rPr lang="en-US" sz="2400" dirty="0"/>
              <a:t>] constant, [ClO</a:t>
            </a:r>
            <a:r>
              <a:rPr lang="en-US" sz="2400" baseline="-25000" dirty="0"/>
              <a:t>2</a:t>
            </a:r>
            <a:r>
              <a:rPr lang="en-US" sz="2400" dirty="0"/>
              <a:t>] quadruples, rate quadruples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8958" y="4780773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 = 1</a:t>
            </a:r>
            <a:endParaRPr lang="en-US" sz="2800" baseline="30000" dirty="0"/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3307007" y="2460991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307008" y="2672006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61704" y="477163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uiExpand="1" build="allAtOnce"/>
      <p:bldP spid="17" grpId="0"/>
      <p:bldP spid="18" grpId="0" animBg="1"/>
      <p:bldP spid="19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Determining Rate Laws (by inspection)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Tabulate the data.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76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x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y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080" y="3892059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Comparing </a:t>
            </a:r>
            <a:r>
              <a:rPr lang="en-US" sz="2400" u="sng" dirty="0" err="1"/>
              <a:t>rxn</a:t>
            </a:r>
            <a:r>
              <a:rPr lang="en-US" sz="2400" u="sng" dirty="0"/>
              <a:t> 1 and 2</a:t>
            </a:r>
            <a:r>
              <a:rPr lang="en-US" sz="2400" dirty="0"/>
              <a:t>:	</a:t>
            </a:r>
          </a:p>
          <a:p>
            <a:r>
              <a:rPr lang="en-US" sz="2400" dirty="0"/>
              <a:t>	 [F</a:t>
            </a:r>
            <a:r>
              <a:rPr lang="en-US" sz="2400" baseline="-25000" dirty="0"/>
              <a:t>2</a:t>
            </a:r>
            <a:r>
              <a:rPr lang="en-US" sz="2400" dirty="0"/>
              <a:t>] constant, [ClO</a:t>
            </a:r>
            <a:r>
              <a:rPr lang="en-US" sz="2400" baseline="-25000" dirty="0"/>
              <a:t>2</a:t>
            </a:r>
            <a:r>
              <a:rPr lang="en-US" sz="2400" dirty="0"/>
              <a:t>] quadruples, rate quadruples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8958" y="4780773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 = 1</a:t>
            </a:r>
            <a:endParaRPr lang="en-US" sz="2800" baseline="30000" dirty="0"/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3307007" y="2465847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307008" y="2900606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61704" y="477163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081" y="5122975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Comparing </a:t>
            </a:r>
            <a:r>
              <a:rPr lang="en-US" sz="2400" u="sng" dirty="0" err="1"/>
              <a:t>rxn</a:t>
            </a:r>
            <a:r>
              <a:rPr lang="en-US" sz="2400" u="sng" dirty="0"/>
              <a:t> 1 and 3</a:t>
            </a:r>
            <a:r>
              <a:rPr lang="en-US" sz="2400" dirty="0"/>
              <a:t>:	</a:t>
            </a:r>
          </a:p>
          <a:p>
            <a:r>
              <a:rPr lang="en-US" sz="2400" dirty="0"/>
              <a:t>	 [ClO</a:t>
            </a:r>
            <a:r>
              <a:rPr lang="en-US" sz="2400" baseline="-25000" dirty="0"/>
              <a:t>2</a:t>
            </a:r>
            <a:r>
              <a:rPr lang="en-US" sz="2400" dirty="0"/>
              <a:t>] constant, [F</a:t>
            </a:r>
            <a:r>
              <a:rPr lang="en-US" sz="2400" baseline="-25000" dirty="0"/>
              <a:t>2</a:t>
            </a:r>
            <a:r>
              <a:rPr lang="en-US" sz="2400" dirty="0"/>
              <a:t>] doubles, rate doubles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28959" y="5999966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x = 1</a:t>
            </a:r>
            <a:endParaRPr lang="en-US" sz="2800" baseline="300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061705" y="6002549"/>
            <a:ext cx="155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47"/>
            <a:ext cx="82296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Reaction Rate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838" y="2315004"/>
            <a:ext cx="7065962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/>
              <a:t>The </a:t>
            </a:r>
            <a:r>
              <a:rPr lang="en-US" altLang="en-US" sz="2400" i="1" dirty="0">
                <a:solidFill>
                  <a:srgbClr val="FF0000"/>
                </a:solidFill>
              </a:rPr>
              <a:t>reaction rate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/>
              <a:t>is defined as the change in concentration per unit of time: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44770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489298"/>
              </p:ext>
            </p:extLst>
          </p:nvPr>
        </p:nvGraphicFramePr>
        <p:xfrm>
          <a:off x="2012721" y="3566074"/>
          <a:ext cx="4678362" cy="997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3" imgW="1549080" imgH="431640" progId="Equation.3">
                  <p:embed/>
                </p:oleObj>
              </mc:Choice>
              <mc:Fallback>
                <p:oleObj name="Equation" r:id="rId3" imgW="1549080" imgH="431640" progId="Equation.3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721" y="3566074"/>
                        <a:ext cx="4678362" cy="9976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9099" y="992412"/>
            <a:ext cx="82962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Thermodynamics (CH 5 + 16) – does a reaction take place?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Kinetics – how fast does a reaction proceed?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851578" y="4805116"/>
            <a:ext cx="7065962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2400" dirty="0" err="1"/>
              <a:t>C</a:t>
            </a:r>
            <a:r>
              <a:rPr lang="en-US" altLang="en-US" sz="2400" baseline="-25000" dirty="0" err="1"/>
              <a:t>f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C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– concentration of the starting reactant at times </a:t>
            </a:r>
            <a:r>
              <a:rPr lang="en-US" altLang="en-US" sz="2400" dirty="0" err="1"/>
              <a:t>t</a:t>
            </a:r>
            <a:r>
              <a:rPr lang="en-US" altLang="en-US" sz="2400" baseline="-25000" dirty="0" err="1"/>
              <a:t>f</a:t>
            </a:r>
            <a:r>
              <a:rPr lang="en-US" altLang="en-US" sz="2400" dirty="0"/>
              <a:t> and </a:t>
            </a:r>
            <a:r>
              <a:rPr lang="en-US" altLang="en-US" sz="2400" dirty="0" err="1"/>
              <a:t>t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, respectively (</a:t>
            </a:r>
            <a:r>
              <a:rPr lang="en-US" altLang="en-US" sz="2400" dirty="0" err="1"/>
              <a:t>t</a:t>
            </a:r>
            <a:r>
              <a:rPr lang="en-US" altLang="en-US" sz="2400" baseline="-25000" dirty="0" err="1"/>
              <a:t>f</a:t>
            </a:r>
            <a:r>
              <a:rPr lang="en-US" altLang="en-US" sz="2400" dirty="0"/>
              <a:t> &gt; </a:t>
            </a:r>
            <a:r>
              <a:rPr lang="en-US" altLang="en-US" sz="2400" dirty="0" err="1"/>
              <a:t>t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05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Determining Rate Laws (by inspection)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Tabulate the data.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805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1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1</a:t>
            </a:r>
            <a:endParaRPr lang="en-US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26589" y="3971872"/>
            <a:ext cx="562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Calculate the rate constant (k)?</a:t>
            </a:r>
            <a:endParaRPr lang="en-US" sz="2800" baseline="30000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582693" y="4723519"/>
            <a:ext cx="5561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</a:t>
            </a:r>
            <a:r>
              <a:rPr lang="en-US" altLang="en-US" baseline="-25000" dirty="0"/>
              <a:t>1</a:t>
            </a:r>
            <a:r>
              <a:rPr lang="en-US" altLang="en-US" dirty="0"/>
              <a:t> = 1.2x10</a:t>
            </a:r>
            <a:r>
              <a:rPr lang="en-US" altLang="en-US" baseline="30000" dirty="0"/>
              <a:t>-3</a:t>
            </a:r>
            <a:r>
              <a:rPr lang="en-US" altLang="en-US" dirty="0"/>
              <a:t> M/s = </a:t>
            </a:r>
            <a:r>
              <a:rPr lang="en-US" altLang="en-US" i="1" dirty="0"/>
              <a:t>k</a:t>
            </a:r>
            <a:r>
              <a:rPr lang="en-US" altLang="en-US" dirty="0"/>
              <a:t> [0.1 M]</a:t>
            </a:r>
            <a:r>
              <a:rPr lang="en-US" altLang="en-US" i="1" baseline="30000" dirty="0"/>
              <a:t>1</a:t>
            </a:r>
            <a:r>
              <a:rPr lang="en-US" altLang="en-US" dirty="0"/>
              <a:t>[0.1 M]</a:t>
            </a:r>
            <a:r>
              <a:rPr lang="en-US" altLang="en-US" i="1" baseline="30000" dirty="0"/>
              <a:t>1</a:t>
            </a:r>
            <a:endParaRPr lang="en-US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4799" y="4512506"/>
            <a:ext cx="187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use any experiment!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345775" y="5321395"/>
            <a:ext cx="2404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 dirty="0"/>
              <a:t>k </a:t>
            </a:r>
            <a:r>
              <a:rPr lang="en-US" altLang="en-US" dirty="0"/>
              <a:t>= 0.012 </a:t>
            </a:r>
            <a:r>
              <a:rPr lang="en-US" altLang="en-US" dirty="0">
                <a:solidFill>
                  <a:srgbClr val="FF0000"/>
                </a:solidFill>
              </a:rPr>
              <a:t>M</a:t>
            </a:r>
            <a:r>
              <a:rPr lang="en-US" altLang="en-US" baseline="30000" dirty="0">
                <a:solidFill>
                  <a:srgbClr val="FF0000"/>
                </a:solidFill>
              </a:rPr>
              <a:t>-1</a:t>
            </a:r>
            <a:r>
              <a:rPr lang="en-US" altLang="en-US" dirty="0">
                <a:solidFill>
                  <a:srgbClr val="FF0000"/>
                </a:solidFill>
              </a:rPr>
              <a:t> s</a:t>
            </a:r>
            <a:r>
              <a:rPr lang="en-US" altLang="en-US" baseline="30000" dirty="0">
                <a:solidFill>
                  <a:srgbClr val="FF0000"/>
                </a:solidFill>
              </a:rPr>
              <a:t>-1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79" y="5909310"/>
            <a:ext cx="366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Measure [</a:t>
            </a:r>
            <a:r>
              <a:rPr lang="en-US" sz="2400" dirty="0" err="1"/>
              <a:t>conc</a:t>
            </a:r>
            <a:r>
              <a:rPr lang="en-US" sz="2400" dirty="0"/>
              <a:t>] over time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51860" y="612648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78580" y="5901690"/>
            <a:ext cx="224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rate law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70220" y="614172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08370" y="5882640"/>
            <a:ext cx="350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 rate constant</a:t>
            </a:r>
          </a:p>
        </p:txBody>
      </p:sp>
    </p:spTree>
    <p:extLst>
      <p:ext uri="{BB962C8B-B14F-4D97-AF65-F5344CB8AC3E}">
        <p14:creationId xmlns:p14="http://schemas.microsoft.com/office/powerpoint/2010/main" val="1835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  <p:bldP spid="21" grpId="0"/>
      <p:bldP spid="22" grpId="0"/>
      <p:bldP spid="14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909" y="5430471"/>
            <a:ext cx="5404338" cy="58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4092" y="50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Determining Rate Laws (with Math)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009407"/>
            <a:ext cx="60769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4" y="1538776"/>
            <a:ext cx="6531794" cy="92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75452" y="272852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Arial" charset="0"/>
              </a:rPr>
              <a:t>rate = </a:t>
            </a:r>
            <a:r>
              <a:rPr lang="en-US" altLang="en-US" sz="2400" i="1" dirty="0">
                <a:latin typeface="Arial" charset="0"/>
              </a:rPr>
              <a:t>k</a:t>
            </a:r>
            <a:r>
              <a:rPr lang="en-US" altLang="en-US" sz="2400" dirty="0">
                <a:latin typeface="Arial" charset="0"/>
              </a:rPr>
              <a:t>[NO]</a:t>
            </a:r>
            <a:r>
              <a:rPr lang="en-US" altLang="en-US" sz="2400" i="1" baseline="30000" dirty="0">
                <a:latin typeface="Arial" charset="0"/>
              </a:rPr>
              <a:t>x</a:t>
            </a:r>
            <a:r>
              <a:rPr lang="en-US" altLang="en-US" sz="2400" dirty="0">
                <a:latin typeface="Arial" charset="0"/>
              </a:rPr>
              <a:t> [H</a:t>
            </a:r>
            <a:r>
              <a:rPr lang="en-US" altLang="en-US" sz="2400" baseline="-25000" dirty="0">
                <a:latin typeface="Arial" charset="0"/>
              </a:rPr>
              <a:t>2</a:t>
            </a:r>
            <a:r>
              <a:rPr lang="en-US" altLang="en-US" sz="2400" dirty="0">
                <a:latin typeface="Arial" charset="0"/>
              </a:rPr>
              <a:t>]</a:t>
            </a:r>
            <a:r>
              <a:rPr lang="en-US" altLang="en-US" sz="2400" i="1" baseline="30000" dirty="0">
                <a:latin typeface="Arial" charset="0"/>
              </a:rPr>
              <a:t>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93080" y="3317627"/>
            <a:ext cx="274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Ratio of </a:t>
            </a:r>
            <a:r>
              <a:rPr lang="en-US" sz="2400" u="sng" dirty="0" err="1"/>
              <a:t>rxn</a:t>
            </a:r>
            <a:r>
              <a:rPr lang="en-US" sz="2400" u="sng" dirty="0"/>
              <a:t> 1 and 2</a:t>
            </a:r>
            <a:r>
              <a:rPr lang="en-US" sz="2400" dirty="0"/>
              <a:t>: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1570" y="3769813"/>
            <a:ext cx="5591906" cy="7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802923" y="3892061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56031" y="4198327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0308" y="4210050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49970" y="3916973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73007" y="4443048"/>
            <a:ext cx="44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3019" y="4431325"/>
            <a:ext cx="35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7417" y="4436913"/>
            <a:ext cx="5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81911" y="4028021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x = 2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081" y="4909271"/>
            <a:ext cx="274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Ratio of </a:t>
            </a:r>
            <a:r>
              <a:rPr lang="en-US" sz="2400" u="sng" dirty="0" err="1"/>
              <a:t>rxn</a:t>
            </a:r>
            <a:r>
              <a:rPr lang="en-US" sz="2400" u="sng" dirty="0"/>
              <a:t> 2 and 3</a:t>
            </a:r>
            <a:r>
              <a:rPr lang="en-US" sz="2400" dirty="0"/>
              <a:t>: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372708" y="5471982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49263" y="5801694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49971" y="5801694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49971" y="5508617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73008" y="6034692"/>
            <a:ext cx="44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3020" y="6022969"/>
            <a:ext cx="35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5571" y="6005111"/>
            <a:ext cx="5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28804" y="5619665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y = 1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Practice Problem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5831" y="885092"/>
            <a:ext cx="8382000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defRPr/>
            </a:pP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following rate data were obtained at 25°C for the reaction.  </a:t>
            </a: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is the </a:t>
            </a: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rate-law expression and the specific rate-constant for this reaction?</a:t>
            </a:r>
            <a:endParaRPr lang="en-US" alt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561860" y="2451063"/>
          <a:ext cx="8058468" cy="2259053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0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 of formation of C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00188" y="1688127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2A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B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3C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(g)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3336189" y="3574800"/>
            <a:ext cx="4796133" cy="2968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3336191" y="3980375"/>
            <a:ext cx="4796132" cy="2900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49391" y="4845373"/>
            <a:ext cx="225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/>
              <a:t>k</a:t>
            </a:r>
            <a:r>
              <a:rPr lang="en-US" altLang="en-US"/>
              <a:t> [A]</a:t>
            </a:r>
            <a:r>
              <a:rPr lang="en-US" altLang="en-US" i="1" baseline="30000"/>
              <a:t>x</a:t>
            </a:r>
            <a:r>
              <a:rPr lang="en-US" altLang="en-US"/>
              <a:t>[B]</a:t>
            </a:r>
            <a:r>
              <a:rPr lang="en-US" altLang="en-US" i="1" baseline="30000"/>
              <a:t>y</a:t>
            </a:r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1718" y="5302571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Comparing </a:t>
            </a:r>
            <a:r>
              <a:rPr lang="en-US" sz="2400" u="sng" dirty="0" err="1"/>
              <a:t>rxn</a:t>
            </a:r>
            <a:r>
              <a:rPr lang="en-US" sz="2400" u="sng" dirty="0"/>
              <a:t> 1 and 2</a:t>
            </a:r>
            <a:r>
              <a:rPr lang="en-US" sz="2400" dirty="0"/>
              <a:t>:	</a:t>
            </a:r>
          </a:p>
          <a:p>
            <a:r>
              <a:rPr lang="en-US" sz="2400" dirty="0"/>
              <a:t>	</a:t>
            </a:r>
            <a:r>
              <a:rPr lang="en-US" sz="2400"/>
              <a:t> [B] </a:t>
            </a:r>
            <a:r>
              <a:rPr lang="en-US" sz="2400" dirty="0"/>
              <a:t>constant</a:t>
            </a:r>
            <a:r>
              <a:rPr lang="en-US" sz="2400"/>
              <a:t>, [A] doubles, rate doubles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77596" y="6191285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x </a:t>
            </a:r>
            <a:r>
              <a:rPr lang="en-US" sz="2800" dirty="0"/>
              <a:t>= 1</a:t>
            </a:r>
            <a:endParaRPr lang="en-US" sz="2800" baseline="300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110342" y="6182145"/>
            <a:ext cx="1454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>
                <a:latin typeface="Symbol" pitchFamily="18" charset="2"/>
              </a:rPr>
              <a:t>a</a:t>
            </a:r>
            <a:r>
              <a:rPr lang="en-US" altLang="en-US"/>
              <a:t> [A]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81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Practice Problem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5831" y="885092"/>
            <a:ext cx="8382000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defRPr/>
            </a:pP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following rate data were obtained at 25°C for the reaction.  </a:t>
            </a: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is the </a:t>
            </a: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rate-law expression and the specific rate-constant for this reaction?</a:t>
            </a:r>
            <a:endParaRPr lang="en-US" alt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561860" y="2451063"/>
          <a:ext cx="8058468" cy="2259053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0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 of formation of C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00188" y="1688127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2A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B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3C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(g)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3336189" y="3574800"/>
            <a:ext cx="4796133" cy="2968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3336191" y="3980375"/>
            <a:ext cx="4796132" cy="2900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49391" y="4845373"/>
            <a:ext cx="225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/>
              <a:t>k</a:t>
            </a:r>
            <a:r>
              <a:rPr lang="en-US" altLang="en-US"/>
              <a:t> [A]</a:t>
            </a:r>
            <a:r>
              <a:rPr lang="en-US" altLang="en-US" i="1" baseline="30000"/>
              <a:t>1</a:t>
            </a:r>
            <a:r>
              <a:rPr lang="en-US" altLang="en-US"/>
              <a:t>[B]</a:t>
            </a:r>
            <a:r>
              <a:rPr lang="en-US" altLang="en-US" i="1" baseline="30000"/>
              <a:t>y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811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Practice Problem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5831" y="885092"/>
            <a:ext cx="8382000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defRPr/>
            </a:pP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following rate data were obtained at 25°C for the reaction.  </a:t>
            </a: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is the </a:t>
            </a: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rate-law expression and the specific rate-constant for this reaction?</a:t>
            </a:r>
            <a:endParaRPr lang="en-US" alt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561860" y="2451063"/>
          <a:ext cx="8058468" cy="2259053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0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 of formation of C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00188" y="1688127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2A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B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3C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(g)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3336189" y="3574800"/>
            <a:ext cx="4796133" cy="2968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3336191" y="4369495"/>
            <a:ext cx="4796132" cy="2900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49391" y="4845373"/>
            <a:ext cx="225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/>
              <a:t>k</a:t>
            </a:r>
            <a:r>
              <a:rPr lang="en-US" altLang="en-US"/>
              <a:t> [A]</a:t>
            </a:r>
            <a:r>
              <a:rPr lang="en-US" altLang="en-US" i="1" baseline="30000"/>
              <a:t>1</a:t>
            </a:r>
            <a:r>
              <a:rPr lang="en-US" altLang="en-US"/>
              <a:t>[B]</a:t>
            </a:r>
            <a:r>
              <a:rPr lang="en-US" altLang="en-US" i="1" baseline="30000"/>
              <a:t>y</a:t>
            </a:r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1718" y="5302571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Comparing </a:t>
            </a:r>
            <a:r>
              <a:rPr lang="en-US" sz="2400" u="sng" err="1"/>
              <a:t>rxn</a:t>
            </a:r>
            <a:r>
              <a:rPr lang="en-US" sz="2400" u="sng"/>
              <a:t> 1 and 3</a:t>
            </a:r>
            <a:r>
              <a:rPr lang="en-US" sz="2400"/>
              <a:t>:</a:t>
            </a:r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  <a:r>
              <a:rPr lang="en-US" sz="2400"/>
              <a:t> [A] </a:t>
            </a:r>
            <a:r>
              <a:rPr lang="en-US" sz="2400" dirty="0"/>
              <a:t>constant</a:t>
            </a:r>
            <a:r>
              <a:rPr lang="en-US" sz="2400"/>
              <a:t>, [B] doubles, rate stays the same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77596" y="6191285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x = 0</a:t>
            </a:r>
            <a:endParaRPr lang="en-US" sz="2800" baseline="300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110342" y="6182145"/>
            <a:ext cx="162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[B]</a:t>
            </a:r>
            <a:r>
              <a:rPr lang="en-US" altLang="en-US" baseline="3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4481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Practice Problem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5831" y="885092"/>
            <a:ext cx="8382000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defRPr/>
            </a:pP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following rate data were obtained at 25°C for the reaction.  </a:t>
            </a:r>
            <a:r>
              <a:rPr lang="en-US" altLang="en-US" sz="20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is the </a:t>
            </a:r>
            <a:r>
              <a:rPr lang="en-US" altLang="en-US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rate-law expression and the specific rate-constant for this reaction?</a:t>
            </a:r>
            <a:endParaRPr lang="en-US" alt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561860" y="2451063"/>
          <a:ext cx="8058468" cy="2259053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8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0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 of formation of C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00188" y="1688127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2A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B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3C</a:t>
            </a:r>
            <a:r>
              <a:rPr lang="en-US" sz="3200" baseline="-250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(g)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49391" y="4845373"/>
            <a:ext cx="2281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/>
              <a:t>k</a:t>
            </a:r>
            <a:r>
              <a:rPr lang="en-US" altLang="en-US"/>
              <a:t> [A]</a:t>
            </a:r>
            <a:r>
              <a:rPr lang="en-US" altLang="en-US" i="1" baseline="30000"/>
              <a:t>1</a:t>
            </a:r>
            <a:r>
              <a:rPr lang="en-US" altLang="en-US"/>
              <a:t>[B]</a:t>
            </a:r>
            <a:r>
              <a:rPr lang="en-US" altLang="en-US" i="1" baseline="30000"/>
              <a:t>0</a:t>
            </a:r>
            <a:endParaRPr lang="en-US" altLang="en-US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379613" y="5727346"/>
            <a:ext cx="1792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/>
              <a:t>k</a:t>
            </a:r>
            <a:r>
              <a:rPr lang="en-US" altLang="en-US"/>
              <a:t> [A]</a:t>
            </a:r>
            <a:r>
              <a:rPr lang="en-US" altLang="en-US" i="1" baseline="30000"/>
              <a:t>1</a:t>
            </a:r>
            <a:endParaRPr lang="en-US" altLang="en-US" dirty="0"/>
          </a:p>
        </p:txBody>
      </p:sp>
      <p:sp>
        <p:nvSpPr>
          <p:cNvPr id="18" name="Right Arrow 17"/>
          <p:cNvSpPr/>
          <p:nvPr/>
        </p:nvSpPr>
        <p:spPr>
          <a:xfrm rot="5400000">
            <a:off x="4191237" y="5359941"/>
            <a:ext cx="369651" cy="3696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175028" y="6259125"/>
            <a:ext cx="4788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reaction rate is independent of [B]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481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58" y="1365380"/>
            <a:ext cx="8464060" cy="334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0988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Practice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4092" y="50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</a:t>
            </a:r>
            <a:r>
              <a:rPr kumimoji="0" lang="en-US" sz="4000" b="0" i="0" u="sng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Expression vs</a:t>
            </a: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Rate Laws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640" y="1053449"/>
            <a:ext cx="777240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general </a:t>
            </a:r>
            <a:r>
              <a:rPr lang="en-US" altLang="en-US" sz="2400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reaction:</a:t>
            </a: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16290" y="1503616"/>
            <a:ext cx="5075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8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8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8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8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8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28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28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28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28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28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8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035" y="2894109"/>
          <a:ext cx="4555853" cy="55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3" name="Equation" r:id="rId3" imgW="93479760" imgH="12588840" progId="Equation.3">
                  <p:embed/>
                </p:oleObj>
              </mc:Choice>
              <mc:Fallback>
                <p:oleObj name="Equation" r:id="rId3" imgW="93479760" imgH="1258884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" y="2894109"/>
                        <a:ext cx="4555853" cy="559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36084" y="2278371"/>
            <a:ext cx="289894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u="sng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Rate expression:</a:t>
            </a:r>
            <a:endParaRPr lang="en-US" altLang="en-US" sz="2400" u="sng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281" y="3647872"/>
            <a:ext cx="4181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23838">
              <a:buFont typeface="Arial" pitchFamily="34" charset="0"/>
              <a:buChar char="•"/>
            </a:pPr>
            <a:r>
              <a:rPr lang="en-US"/>
              <a:t>From the chemical equation.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  <a:p>
            <a:pPr marL="233363" indent="-223838">
              <a:buFont typeface="Arial" pitchFamily="34" charset="0"/>
              <a:buChar char="•"/>
            </a:pPr>
            <a:r>
              <a:rPr lang="en-US"/>
              <a:t>Tells you how concentrations change relative to each other over time.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  <a:p>
            <a:pPr marL="233363" indent="-223838">
              <a:buFont typeface="Arial" pitchFamily="34" charset="0"/>
              <a:buChar char="•"/>
            </a:pPr>
            <a:r>
              <a:rPr lang="en-US"/>
              <a:t>Describes both reactants a products.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  <a:p>
            <a:pPr marL="233363" indent="-223838">
              <a:buFont typeface="Arial" pitchFamily="34" charset="0"/>
              <a:buChar char="•"/>
            </a:pPr>
            <a:r>
              <a:rPr lang="en-US"/>
              <a:t>Rate is conc dependent.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58918" y="2275126"/>
            <a:ext cx="289894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u="sng" ker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Rate equation:</a:t>
            </a:r>
            <a:endParaRPr lang="en-US" altLang="en-US" sz="2400" u="sng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698038" y="2880381"/>
            <a:ext cx="225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2">
                    <a:lumMod val="75000"/>
                  </a:schemeClr>
                </a:solidFill>
              </a:rPr>
              <a:t>rate = </a:t>
            </a:r>
            <a:r>
              <a:rPr lang="en-US" altLang="en-US" i="1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 [A]</a:t>
            </a:r>
            <a:r>
              <a:rPr lang="en-US" altLang="en-US" i="1" baseline="3000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[B]</a:t>
            </a:r>
            <a:r>
              <a:rPr lang="en-US" altLang="en-US" i="1" baseline="30000">
                <a:solidFill>
                  <a:schemeClr val="accent2">
                    <a:lumMod val="75000"/>
                  </a:schemeClr>
                </a:solidFill>
              </a:rPr>
              <a:t>y</a:t>
            </a:r>
            <a:endParaRPr lang="en-US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4360" y="3654356"/>
            <a:ext cx="41815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23838">
              <a:buFont typeface="Arial" pitchFamily="34" charset="0"/>
              <a:buChar char="•"/>
            </a:pPr>
            <a:r>
              <a:rPr lang="en-US"/>
              <a:t>Determined Experimentally.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  <a:p>
            <a:pPr marL="233363" indent="-223838">
              <a:buFont typeface="Arial" pitchFamily="34" charset="0"/>
              <a:buChar char="•"/>
            </a:pPr>
            <a:r>
              <a:rPr lang="en-US"/>
              <a:t>Gives you the rate constant.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  <a:p>
            <a:pPr marL="233363" indent="-223838">
              <a:buFont typeface="Arial" pitchFamily="34" charset="0"/>
              <a:buChar char="•"/>
            </a:pPr>
            <a:r>
              <a:rPr lang="en-US"/>
              <a:t>Tells you how rate changes with concentration change.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  <a:p>
            <a:pPr marL="233363" indent="-223838">
              <a:buFont typeface="Arial" pitchFamily="34" charset="0"/>
              <a:buChar char="•"/>
            </a:pPr>
            <a:r>
              <a:rPr lang="en-US"/>
              <a:t>Only describes reactants.</a:t>
            </a:r>
          </a:p>
          <a:p>
            <a:pPr marL="233363" indent="-223838">
              <a:buFont typeface="Arial" pitchFamily="34" charset="0"/>
              <a:buChar char="•"/>
            </a:pP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E081D-3248-4203-A647-455CE5232BE6}"/>
              </a:ext>
            </a:extLst>
          </p:cNvPr>
          <p:cNvSpPr/>
          <p:nvPr/>
        </p:nvSpPr>
        <p:spPr>
          <a:xfrm>
            <a:off x="1206928" y="5835963"/>
            <a:ext cx="1701371" cy="22193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2C9B5D-BBF9-4904-A912-1B7EBB6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615" y="56084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958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54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Reactant Concentration and Time</a:t>
            </a: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35783" y="1232103"/>
          <a:ext cx="2822332" cy="59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1" name="Equation" r:id="rId3" imgW="1041120" imgH="228600" progId="Equation.3">
                  <p:embed/>
                </p:oleObj>
              </mc:Choice>
              <mc:Fallback>
                <p:oleObj name="Equation" r:id="rId3" imgW="1041120" imgH="228600" progId="Equation.3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783" y="1232103"/>
                        <a:ext cx="2822332" cy="596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6495" y="893750"/>
            <a:ext cx="2352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General </a:t>
            </a:r>
            <a:r>
              <a:rPr lang="en-US" sz="2400" dirty="0">
                <a:solidFill>
                  <a:srgbClr val="0000FF"/>
                </a:solidFill>
              </a:rPr>
              <a:t>rate law</a:t>
            </a:r>
            <a:r>
              <a:rPr lang="en-US" sz="2400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7507" y="1863972"/>
            <a:ext cx="73503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Relates rate and concentration </a:t>
            </a:r>
            <a:r>
              <a:rPr lang="en-US" sz="2400" i="1" dirty="0"/>
              <a:t>via</a:t>
            </a:r>
            <a:r>
              <a:rPr lang="en-US" sz="2400" dirty="0"/>
              <a:t> rate constant.</a:t>
            </a:r>
          </a:p>
          <a:p>
            <a:pPr indent="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Tells you the order of the reaction.</a:t>
            </a:r>
          </a:p>
          <a:p>
            <a:pPr indent="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/>
              <a:t>Rate constant is good for comparing different reactions.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5415" y="3549138"/>
            <a:ext cx="682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also be used, with minor modification, to predict concentrations at any time and vice versa!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3653" y="4454829"/>
            <a:ext cx="4049070" cy="229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4220308" y="5005754"/>
            <a:ext cx="1395046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Chemical Kinetics</a:t>
            </a: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289DB-65EE-4C13-9D46-B6BA2EA7C6BA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1950" y="1055934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/>
              <a:t>Reaction rate</a:t>
            </a:r>
            <a:r>
              <a:rPr lang="en-US" altLang="en-US" dirty="0"/>
              <a:t> is the change in the concentration of a reactant or a product with time (</a:t>
            </a:r>
            <a:r>
              <a:rPr lang="en-US" altLang="en-US" i="1" dirty="0"/>
              <a:t>M</a:t>
            </a:r>
            <a:r>
              <a:rPr lang="en-US" altLang="en-US" dirty="0"/>
              <a:t>/s).</a:t>
            </a:r>
            <a:endParaRPr lang="en-US" altLang="en-US" b="1" i="1" dirty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24812" y="3212208"/>
            <a:ext cx="1824038" cy="879475"/>
            <a:chOff x="518" y="3200"/>
            <a:chExt cx="1149" cy="554"/>
          </a:xfrm>
        </p:grpSpPr>
        <p:sp>
          <p:nvSpPr>
            <p:cNvPr id="6162" name="Text Box 8"/>
            <p:cNvSpPr txBox="1">
              <a:spLocks noChangeArrowheads="1"/>
            </p:cNvSpPr>
            <p:nvPr/>
          </p:nvSpPr>
          <p:spPr bwMode="auto">
            <a:xfrm>
              <a:off x="518" y="33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6163" name="Group 12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6164" name="Text Box 9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[A]</a:t>
                </a:r>
              </a:p>
            </p:txBody>
          </p:sp>
          <p:sp>
            <p:nvSpPr>
              <p:cNvPr id="6165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6166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24812" y="4393757"/>
            <a:ext cx="1824038" cy="879475"/>
            <a:chOff x="624" y="2998"/>
            <a:chExt cx="1149" cy="554"/>
          </a:xfrm>
        </p:grpSpPr>
        <p:sp>
          <p:nvSpPr>
            <p:cNvPr id="6157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6158" name="Group 16"/>
            <p:cNvGrpSpPr>
              <a:grpSpLocks/>
            </p:cNvGrpSpPr>
            <p:nvPr/>
          </p:nvGrpSpPr>
          <p:grpSpPr bwMode="auto">
            <a:xfrm>
              <a:off x="1306" y="2998"/>
              <a:ext cx="467" cy="554"/>
              <a:chOff x="2054" y="3286"/>
              <a:chExt cx="467" cy="554"/>
            </a:xfrm>
          </p:grpSpPr>
          <p:sp>
            <p:nvSpPr>
              <p:cNvPr id="6159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[B]</a:t>
                </a:r>
              </a:p>
            </p:txBody>
          </p:sp>
          <p:sp>
            <p:nvSpPr>
              <p:cNvPr id="6160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6161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015575" y="3288408"/>
            <a:ext cx="5630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[A] = change in concentration of A over</a:t>
            </a:r>
          </a:p>
          <a:p>
            <a:pPr eaLnBrk="1" hangingPunct="1"/>
            <a:r>
              <a:rPr lang="en-US" altLang="en-US" dirty="0"/>
              <a:t>           time period </a:t>
            </a:r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i="1" dirty="0"/>
              <a:t>t</a:t>
            </a:r>
            <a:endParaRPr lang="en-US" altLang="en-US" dirty="0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010812" y="4450907"/>
            <a:ext cx="5630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[B] = change in concentration of B over</a:t>
            </a:r>
          </a:p>
          <a:p>
            <a:pPr eaLnBrk="1" hangingPunct="1"/>
            <a:r>
              <a:rPr lang="en-US" altLang="en-US"/>
              <a:t>           time period </a:t>
            </a:r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 i="1"/>
              <a:t>t</a:t>
            </a:r>
            <a:endParaRPr lang="en-US" altLang="en-US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1617662" y="5576526"/>
            <a:ext cx="590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Because [A] decreases with time, </a:t>
            </a:r>
            <a:r>
              <a:rPr lang="en-US" altLang="en-US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sz="2000" dirty="0">
                <a:solidFill>
                  <a:srgbClr val="FF0000"/>
                </a:solidFill>
              </a:rPr>
              <a:t>[A] is negative</a:t>
            </a:r>
            <a:r>
              <a:rPr lang="en-US" altLang="en-US" sz="2000" dirty="0"/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1524912" y="3491608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3657146" y="2319565"/>
            <a:ext cx="1847851" cy="584200"/>
            <a:chOff x="2303" y="2137"/>
            <a:chExt cx="1164" cy="368"/>
          </a:xfrm>
        </p:grpSpPr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2303" y="2137"/>
              <a:ext cx="11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A          B</a:t>
              </a:r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>
              <a:off x="2711" y="2329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30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/>
      <p:bldP spid="2070" grpId="0"/>
      <p:bldP spid="2071" grpId="0"/>
      <p:bldP spid="20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First Order Reactions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7443" y="871249"/>
            <a:ext cx="682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Rate law can also be used, with minor modification, to predict concentrations at any time and vice versa!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6268" name="Picture 12" descr="http://textflow.mheducation.com/figures/0077386620/cha02680_mn130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173" y="3693046"/>
            <a:ext cx="2521850" cy="2924273"/>
          </a:xfrm>
          <a:prstGeom prst="rect">
            <a:avLst/>
          </a:prstGeom>
          <a:noFill/>
        </p:spPr>
      </p:pic>
      <p:pic>
        <p:nvPicPr>
          <p:cNvPr id="96270" name="Picture 14" descr="http://textflow.mheducation.com/figures/0077386620/cha02680_ueq13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9577" y="5964636"/>
            <a:ext cx="1398459" cy="650768"/>
          </a:xfrm>
          <a:prstGeom prst="rect">
            <a:avLst/>
          </a:prstGeom>
          <a:noFill/>
        </p:spPr>
      </p:pic>
      <p:pic>
        <p:nvPicPr>
          <p:cNvPr id="96272" name="Picture 16" descr="http://textflow.mheducation.com/figures/0077386620/cha02680_ueq136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44" y="6107047"/>
            <a:ext cx="2026006" cy="388712"/>
          </a:xfrm>
          <a:prstGeom prst="rect">
            <a:avLst/>
          </a:prstGeom>
          <a:noFill/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929255" y="1742106"/>
            <a:ext cx="1219200" cy="291967"/>
            <a:chOff x="2501" y="2137"/>
            <a:chExt cx="768" cy="252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501" y="2137"/>
              <a:ext cx="76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A          B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590894" y="2363094"/>
            <a:ext cx="1625601" cy="747713"/>
            <a:chOff x="612" y="3247"/>
            <a:chExt cx="1024" cy="471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12" y="336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rate = -</a:t>
              </a:r>
            </a:p>
          </p:txBody>
        </p: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224" y="3247"/>
              <a:ext cx="412" cy="471"/>
              <a:chOff x="2078" y="3333"/>
              <a:chExt cx="412" cy="47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2078" y="3333"/>
                <a:ext cx="4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latin typeface="Symbol" pitchFamily="18" charset="2"/>
                  </a:rPr>
                  <a:t>D</a:t>
                </a:r>
                <a:r>
                  <a:rPr lang="en-US" altLang="en-US" sz="2000" dirty="0"/>
                  <a:t>[A]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Symbol" pitchFamily="18" charset="2"/>
                  </a:rPr>
                  <a:t>D</a:t>
                </a:r>
                <a:r>
                  <a:rPr lang="en-US" altLang="en-US" sz="2000" i="1"/>
                  <a:t>t</a:t>
                </a:r>
                <a:endParaRPr lang="en-US" altLang="en-US" sz="2000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800829" y="2155374"/>
            <a:ext cx="14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Reaction rate: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17789" y="2545485"/>
            <a:ext cx="1426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[A]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1701" y="215848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Rate Law: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892453" y="3812449"/>
            <a:ext cx="1749661" cy="747713"/>
            <a:chOff x="3321661" y="3177967"/>
            <a:chExt cx="1749661" cy="747713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3321661" y="3177967"/>
              <a:ext cx="869950" cy="747713"/>
              <a:chOff x="1088" y="3247"/>
              <a:chExt cx="548" cy="471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088" y="3372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/>
                  <a:t>-</a:t>
                </a:r>
              </a:p>
            </p:txBody>
          </p:sp>
          <p:grpSp>
            <p:nvGrpSpPr>
              <p:cNvPr id="26" name="Group 12"/>
              <p:cNvGrpSpPr>
                <a:grpSpLocks/>
              </p:cNvGrpSpPr>
              <p:nvPr/>
            </p:nvGrpSpPr>
            <p:grpSpPr bwMode="auto">
              <a:xfrm>
                <a:off x="1224" y="3247"/>
                <a:ext cx="412" cy="471"/>
                <a:chOff x="2078" y="3333"/>
                <a:chExt cx="412" cy="471"/>
              </a:xfrm>
            </p:grpSpPr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78" y="3333"/>
                  <a:ext cx="412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dirty="0">
                      <a:latin typeface="Symbol" pitchFamily="18" charset="2"/>
                    </a:rPr>
                    <a:t>D</a:t>
                  </a:r>
                  <a:r>
                    <a:rPr lang="en-US" altLang="en-US" sz="2000" dirty="0"/>
                    <a:t>[A]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44" y="3552"/>
                  <a:ext cx="26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Symbol" pitchFamily="18" charset="2"/>
                    </a:rPr>
                    <a:t>D</a:t>
                  </a:r>
                  <a:r>
                    <a:rPr lang="en-US" altLang="en-US" sz="2000" i="1"/>
                    <a:t>t</a:t>
                  </a:r>
                  <a:endParaRPr lang="en-US" altLang="en-US" sz="2000"/>
                </a:p>
              </p:txBody>
            </p:sp>
            <p:sp>
              <p:nvSpPr>
                <p:cNvPr id="29" name="Line 11"/>
                <p:cNvSpPr>
                  <a:spLocks noChangeShapeType="1"/>
                </p:cNvSpPr>
                <p:nvPr/>
              </p:nvSpPr>
              <p:spPr bwMode="auto">
                <a:xfrm>
                  <a:off x="2095" y="359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155687" y="3397681"/>
              <a:ext cx="9156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= </a:t>
              </a:r>
              <a:r>
                <a:rPr lang="en-US" altLang="en-US" sz="2000" i="1" dirty="0"/>
                <a:t>k</a:t>
              </a:r>
              <a:r>
                <a:rPr lang="en-US" altLang="en-US" sz="2000" dirty="0"/>
                <a:t> [A]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3694912" y="4711959"/>
            <a:ext cx="0" cy="979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659329" y="609142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/>
              <a:t>or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13576" y="4851920"/>
            <a:ext cx="118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Calculus Happens!</a:t>
            </a:r>
          </a:p>
        </p:txBody>
      </p:sp>
      <p:sp>
        <p:nvSpPr>
          <p:cNvPr id="36" name="Left Brace 35"/>
          <p:cNvSpPr/>
          <p:nvPr/>
        </p:nvSpPr>
        <p:spPr>
          <a:xfrm>
            <a:off x="4842608" y="3648264"/>
            <a:ext cx="998363" cy="288316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4" grpId="0"/>
      <p:bldP spid="35" grpId="0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textflow.mheducation.com/figures/0077386620/cha02680_ueq13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99" y="1083107"/>
            <a:ext cx="1398459" cy="650768"/>
          </a:xfrm>
          <a:prstGeom prst="rect">
            <a:avLst/>
          </a:prstGeom>
          <a:noFill/>
        </p:spPr>
      </p:pic>
      <p:pic>
        <p:nvPicPr>
          <p:cNvPr id="5" name="Picture 16" descr="http://textflow.mheducation.com/figures/0077386620/cha02680_ueq13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3866" y="1225518"/>
            <a:ext cx="2026006" cy="388712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497451" y="1209891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/>
              <a:t>or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First Order Reactions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253139" y="2248176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t</a:t>
            </a:r>
            <a:r>
              <a:rPr lang="en-US" sz="2000" dirty="0"/>
              <a:t> 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253139" y="2629176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277093" y="3033503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 is the rate constant</a:t>
            </a:r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289533" y="1888949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t </a:t>
            </a:r>
            <a:r>
              <a:rPr lang="en-US" sz="2000" dirty="0"/>
              <a:t>is time</a:t>
            </a: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3827141"/>
            <a:ext cx="2463281" cy="260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6554" y="3751036"/>
            <a:ext cx="2684786" cy="290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59015" y="3935285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y</a:t>
            </a:r>
            <a:r>
              <a:rPr lang="en-US" sz="2400" dirty="0"/>
              <a:t>    = 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dirty="0"/>
              <a:t> • </a:t>
            </a:r>
            <a:r>
              <a:rPr lang="en-US" sz="2400" dirty="0">
                <a:solidFill>
                  <a:srgbClr val="FFC000"/>
                </a:solidFill>
              </a:rPr>
              <a:t>x</a:t>
            </a:r>
            <a:r>
              <a:rPr lang="en-US" sz="2400" dirty="0"/>
              <a:t> +    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56987" y="4666183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667205" y="5266615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0</a:t>
            </a:r>
            <a:r>
              <a:rPr lang="en-US" sz="2000" dirty="0"/>
              <a:t> and t, predict [A]</a:t>
            </a:r>
            <a:r>
              <a:rPr lang="en-US" sz="2000" baseline="-25000" dirty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0</a:t>
            </a:r>
            <a:r>
              <a:rPr lang="en-US" sz="2000" dirty="0"/>
              <a:t> and [A]</a:t>
            </a:r>
            <a:r>
              <a:rPr lang="en-US" sz="2000" baseline="-25000" dirty="0"/>
              <a:t>t</a:t>
            </a:r>
            <a:r>
              <a:rPr lang="en-US" sz="2000" dirty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t</a:t>
            </a:r>
            <a:r>
              <a:rPr lang="en-US" sz="2000" dirty="0"/>
              <a:t> and t, predict [A]</a:t>
            </a:r>
            <a:r>
              <a:rPr lang="en-US" sz="2000" baseline="-25000" dirty="0"/>
              <a:t>0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6022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The conversion of </a:t>
            </a:r>
            <a:r>
              <a:rPr lang="en-US" dirty="0" err="1">
                <a:latin typeface="+mn-lt"/>
              </a:rPr>
              <a:t>cyclopropane</a:t>
            </a:r>
            <a:r>
              <a:rPr lang="en-US" dirty="0">
                <a:latin typeface="+mn-lt"/>
              </a:rPr>
              <a:t> to propene in the gas phase is a first-order reaction with a rate constant of 6.7 × 10</a:t>
            </a:r>
            <a:r>
              <a:rPr lang="en-US" baseline="30000" dirty="0">
                <a:latin typeface="+mn-lt"/>
              </a:rPr>
              <a:t>−4</a:t>
            </a:r>
            <a:r>
              <a:rPr lang="en-US" dirty="0">
                <a:latin typeface="+mn-lt"/>
              </a:rPr>
              <a:t> s</a:t>
            </a:r>
            <a:r>
              <a:rPr lang="en-US" baseline="30000" dirty="0">
                <a:latin typeface="+mn-lt"/>
              </a:rPr>
              <a:t>−1</a:t>
            </a:r>
            <a:r>
              <a:rPr lang="en-US" dirty="0">
                <a:latin typeface="+mn-lt"/>
              </a:rPr>
              <a:t> at 500°C.</a:t>
            </a:r>
          </a:p>
          <a:p>
            <a:pPr eaLnBrk="1" hangingPunct="1">
              <a:defRPr/>
            </a:pPr>
            <a:endParaRPr lang="en-US" dirty="0">
              <a:latin typeface="+mn-lt"/>
            </a:endParaRPr>
          </a:p>
          <a:p>
            <a:pPr eaLnBrk="1" hangingPunct="1">
              <a:defRPr/>
            </a:pPr>
            <a:endParaRPr lang="en-US" dirty="0">
              <a:latin typeface="+mn-lt"/>
            </a:endParaRPr>
          </a:p>
          <a:p>
            <a:pPr eaLnBrk="1" hangingPunct="1">
              <a:defRPr/>
            </a:pPr>
            <a:endParaRPr lang="en-US" dirty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>
                <a:latin typeface="+mn-lt"/>
              </a:rPr>
              <a:t>If the initial concentration of </a:t>
            </a:r>
            <a:r>
              <a:rPr lang="en-US" dirty="0" err="1">
                <a:latin typeface="+mn-lt"/>
              </a:rPr>
              <a:t>cyclopropane</a:t>
            </a:r>
            <a:r>
              <a:rPr lang="en-US" dirty="0">
                <a:latin typeface="+mn-lt"/>
              </a:rPr>
              <a:t> was 0.25 </a:t>
            </a:r>
            <a:r>
              <a:rPr lang="en-US" i="1" dirty="0">
                <a:latin typeface="+mn-lt"/>
              </a:rPr>
              <a:t>M</a:t>
            </a:r>
            <a:r>
              <a:rPr lang="en-US" dirty="0">
                <a:latin typeface="+mn-lt"/>
              </a:rPr>
              <a:t>, what is the concentration after 8.8 min?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>
                <a:latin typeface="+mn-lt"/>
              </a:rPr>
              <a:t>How long (in minutes) will it take for the concentration of </a:t>
            </a:r>
            <a:r>
              <a:rPr lang="en-US" dirty="0" err="1">
                <a:latin typeface="+mn-lt"/>
              </a:rPr>
              <a:t>cyclopropane</a:t>
            </a:r>
            <a:r>
              <a:rPr lang="en-US" dirty="0">
                <a:latin typeface="+mn-lt"/>
              </a:rPr>
              <a:t> to decrease from 0.25 </a:t>
            </a:r>
            <a:r>
              <a:rPr lang="en-US" i="1" dirty="0">
                <a:latin typeface="+mn-lt"/>
              </a:rPr>
              <a:t>M </a:t>
            </a:r>
            <a:r>
              <a:rPr lang="en-US" dirty="0">
                <a:latin typeface="+mn-lt"/>
              </a:rPr>
              <a:t>to 0.15 </a:t>
            </a:r>
            <a:r>
              <a:rPr lang="en-US" i="1" dirty="0">
                <a:latin typeface="+mn-lt"/>
              </a:rPr>
              <a:t>M</a:t>
            </a:r>
            <a:r>
              <a:rPr lang="en-US" dirty="0">
                <a:latin typeface="+mn-lt"/>
              </a:rPr>
              <a:t>?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>
                <a:latin typeface="+mn-lt"/>
              </a:rPr>
              <a:t>How long (in minutes) will it take to convert 74 percent of the starting material?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112" y="1638357"/>
            <a:ext cx="3350151" cy="90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1889" y="3629608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Know </a:t>
            </a:r>
            <a:r>
              <a:rPr lang="en-US" sz="2000" i="1" dirty="0">
                <a:solidFill>
                  <a:srgbClr val="FF0000"/>
                </a:solidFill>
              </a:rPr>
              <a:t>k</a:t>
            </a:r>
            <a:r>
              <a:rPr lang="en-US" sz="2000" dirty="0">
                <a:solidFill>
                  <a:srgbClr val="FF0000"/>
                </a:solidFill>
              </a:rPr>
              <a:t>. Given [A]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and t. Find [A]</a:t>
            </a:r>
            <a:r>
              <a:rPr lang="en-US" sz="2000" baseline="-25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0747" y="4892350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Know </a:t>
            </a:r>
            <a:r>
              <a:rPr lang="en-US" sz="2000" i="1" dirty="0">
                <a:solidFill>
                  <a:srgbClr val="FF0000"/>
                </a:solidFill>
              </a:rPr>
              <a:t>k</a:t>
            </a:r>
            <a:r>
              <a:rPr lang="en-US" sz="2000" dirty="0">
                <a:solidFill>
                  <a:srgbClr val="FF0000"/>
                </a:solidFill>
              </a:rPr>
              <a:t>. Given [A]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and [A]</a:t>
            </a:r>
            <a:r>
              <a:rPr lang="en-US" sz="2000" baseline="-25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. Find 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0747" y="6145764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Know </a:t>
            </a:r>
            <a:r>
              <a:rPr lang="en-US" sz="2000" i="1" dirty="0">
                <a:solidFill>
                  <a:srgbClr val="FF0000"/>
                </a:solidFill>
              </a:rPr>
              <a:t>k</a:t>
            </a:r>
            <a:r>
              <a:rPr lang="en-US" sz="2000" dirty="0">
                <a:solidFill>
                  <a:srgbClr val="FF0000"/>
                </a:solidFill>
              </a:rPr>
              <a:t>. Given [A]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and [A]</a:t>
            </a:r>
            <a:r>
              <a:rPr lang="en-US" sz="2000" baseline="-25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. Find t.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93193" y="2334463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Determination of </a:t>
            </a:r>
            <a:r>
              <a:rPr lang="en-US" sz="4000" i="1" u="sng" dirty="0"/>
              <a:t>k</a:t>
            </a:r>
          </a:p>
        </p:txBody>
      </p:sp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7" y="1092549"/>
            <a:ext cx="2802964" cy="18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331028" y="1084113"/>
            <a:ext cx="5467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Earlier we found </a:t>
            </a:r>
            <a:r>
              <a:rPr lang="en-US" altLang="en-US" sz="2000" dirty="0">
                <a:solidFill>
                  <a:srgbClr val="FF0000"/>
                </a:solidFill>
              </a:rPr>
              <a:t>k</a:t>
            </a:r>
            <a:r>
              <a:rPr lang="en-US" altLang="en-US" sz="2000" dirty="0"/>
              <a:t> by graphing Rate </a:t>
            </a:r>
            <a:r>
              <a:rPr lang="en-US" altLang="en-US" sz="2000" dirty="0" err="1"/>
              <a:t>vs</a:t>
            </a:r>
            <a:r>
              <a:rPr lang="en-US" altLang="en-US" sz="2000" dirty="0"/>
              <a:t> [</a:t>
            </a:r>
            <a:r>
              <a:rPr lang="en-US" altLang="en-US" sz="2000" dirty="0" err="1"/>
              <a:t>conc</a:t>
            </a:r>
            <a:r>
              <a:rPr lang="en-US" altLang="en-US" sz="2000" dirty="0"/>
              <a:t>]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48188" y="1509779"/>
            <a:ext cx="187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343463" y="2029648"/>
            <a:ext cx="54677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But you have to calc rate at each [</a:t>
            </a:r>
            <a:r>
              <a:rPr lang="en-US" altLang="en-US" sz="2000" dirty="0" err="1"/>
              <a:t>conc</a:t>
            </a:r>
            <a:r>
              <a:rPr lang="en-US" altLang="en-US" sz="2000" dirty="0"/>
              <a:t>] and then find the slope.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36" y="4023637"/>
            <a:ext cx="3046885" cy="164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030"/>
          <p:cNvGrpSpPr>
            <a:grpSpLocks/>
          </p:cNvGrpSpPr>
          <p:nvPr/>
        </p:nvGrpSpPr>
        <p:grpSpPr bwMode="auto">
          <a:xfrm>
            <a:off x="2709612" y="3301477"/>
            <a:ext cx="3663953" cy="400051"/>
            <a:chOff x="1588" y="96"/>
            <a:chExt cx="2308" cy="252"/>
          </a:xfrm>
        </p:grpSpPr>
        <p:sp>
          <p:nvSpPr>
            <p:cNvPr id="9" name="Text Box 1027"/>
            <p:cNvSpPr txBox="1">
              <a:spLocks noChangeArrowheads="1"/>
            </p:cNvSpPr>
            <p:nvPr/>
          </p:nvSpPr>
          <p:spPr bwMode="auto">
            <a:xfrm>
              <a:off x="1588" y="96"/>
              <a:ext cx="23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2N</a:t>
              </a:r>
              <a:r>
                <a:rPr lang="en-US" sz="2000" baseline="-25000" dirty="0"/>
                <a:t>2</a:t>
              </a:r>
              <a:r>
                <a:rPr lang="en-US" sz="2000" dirty="0"/>
                <a:t>O</a:t>
              </a:r>
              <a:r>
                <a:rPr lang="en-US" sz="2000" baseline="-25000" dirty="0"/>
                <a:t>5</a:t>
              </a:r>
              <a:r>
                <a:rPr lang="en-US" sz="2000" dirty="0"/>
                <a:t>                   4NO</a:t>
              </a:r>
              <a:r>
                <a:rPr lang="en-US" sz="2000" baseline="-25000" dirty="0"/>
                <a:t>2</a:t>
              </a:r>
              <a:r>
                <a:rPr lang="en-US" sz="2000" dirty="0"/>
                <a:t> (</a:t>
              </a:r>
              <a:r>
                <a:rPr lang="en-US" sz="2000" i="1" dirty="0"/>
                <a:t>g</a:t>
              </a:r>
              <a:r>
                <a:rPr lang="en-US" sz="2000" dirty="0"/>
                <a:t>) + O</a:t>
              </a:r>
              <a:r>
                <a:rPr lang="en-US" sz="2000" baseline="-25000" dirty="0"/>
                <a:t>2</a:t>
              </a:r>
              <a:r>
                <a:rPr lang="en-US" sz="2000" dirty="0"/>
                <a:t> (</a:t>
              </a:r>
              <a:r>
                <a:rPr lang="en-US" sz="2000" i="1" dirty="0"/>
                <a:t>g</a:t>
              </a:r>
              <a:r>
                <a:rPr lang="en-US" sz="2000" dirty="0"/>
                <a:t>)</a:t>
              </a:r>
            </a:p>
          </p:txBody>
        </p:sp>
        <p:sp>
          <p:nvSpPr>
            <p:cNvPr id="10" name="Line 1029"/>
            <p:cNvSpPr>
              <a:spLocks noChangeShapeType="1"/>
            </p:cNvSpPr>
            <p:nvPr/>
          </p:nvSpPr>
          <p:spPr bwMode="auto">
            <a:xfrm>
              <a:off x="2208" y="232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00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0" y="311643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173603" y="6281690"/>
            <a:ext cx="4089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/>
              <a:t>Measure concentration with time.</a:t>
            </a:r>
          </a:p>
        </p:txBody>
      </p:sp>
      <p:pic>
        <p:nvPicPr>
          <p:cNvPr id="14" name="Picture 1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3174" y="3932523"/>
            <a:ext cx="2912901" cy="20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049615" y="3935285"/>
            <a:ext cx="236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FF"/>
                </a:solidFill>
              </a:rPr>
              <a:t>y</a:t>
            </a:r>
            <a:r>
              <a:rPr lang="en-US" sz="2000" dirty="0"/>
              <a:t>    =  </a:t>
            </a:r>
            <a:r>
              <a:rPr lang="en-US" sz="2000" dirty="0">
                <a:solidFill>
                  <a:srgbClr val="7030A0"/>
                </a:solidFill>
              </a:rPr>
              <a:t>m</a:t>
            </a:r>
            <a:r>
              <a:rPr lang="en-US" sz="2000" dirty="0"/>
              <a:t> • </a:t>
            </a:r>
            <a:r>
              <a:rPr lang="en-US" sz="2000" dirty="0">
                <a:solidFill>
                  <a:srgbClr val="FFC000"/>
                </a:solidFill>
              </a:rPr>
              <a:t>x</a:t>
            </a:r>
            <a:r>
              <a:rPr lang="en-US" sz="2000" dirty="0"/>
              <a:t> +    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6162" y="4409008"/>
            <a:ext cx="283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3333FF"/>
                </a:solidFill>
              </a:rPr>
              <a:t>ln</a:t>
            </a:r>
            <a:r>
              <a:rPr lang="en-US" sz="2000" dirty="0">
                <a:solidFill>
                  <a:srgbClr val="3333FF"/>
                </a:solidFill>
              </a:rPr>
              <a:t>[A]</a:t>
            </a:r>
            <a:r>
              <a:rPr lang="en-US" sz="2000" baseline="-25000" dirty="0">
                <a:solidFill>
                  <a:srgbClr val="3333FF"/>
                </a:solidFill>
              </a:rPr>
              <a:t>t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7030A0"/>
                </a:solidFill>
              </a:rPr>
              <a:t>-k</a:t>
            </a:r>
            <a:r>
              <a:rPr lang="en-US" sz="2000" dirty="0"/>
              <a:t>  • </a:t>
            </a:r>
            <a:r>
              <a:rPr lang="en-US" sz="2000" dirty="0">
                <a:solidFill>
                  <a:srgbClr val="FFC000"/>
                </a:solidFill>
              </a:rPr>
              <a:t>t</a:t>
            </a:r>
            <a:r>
              <a:rPr lang="en-US" sz="2000" dirty="0"/>
              <a:t> + </a:t>
            </a:r>
            <a:r>
              <a:rPr lang="en-US" sz="2000" dirty="0" err="1"/>
              <a:t>ln</a:t>
            </a:r>
            <a:r>
              <a:rPr lang="en-US" sz="2000" dirty="0"/>
              <a:t>[A]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pic>
        <p:nvPicPr>
          <p:cNvPr id="18" name="Picture 10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4276" y="5294407"/>
            <a:ext cx="933450" cy="31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4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0" y="5682568"/>
            <a:ext cx="1838325" cy="3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470787" y="6274070"/>
            <a:ext cx="164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/>
              <a:t>Graph date.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966337" y="6277094"/>
            <a:ext cx="164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/>
              <a:t>Math.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92321"/>
            <a:ext cx="2817064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Order Half-life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00" y="974983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y</a:t>
            </a:r>
            <a:r>
              <a:rPr lang="en-US" sz="2400" dirty="0"/>
              <a:t>    = 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dirty="0"/>
              <a:t> • </a:t>
            </a:r>
            <a:r>
              <a:rPr lang="en-US" sz="2400" dirty="0">
                <a:solidFill>
                  <a:srgbClr val="FFC000"/>
                </a:solidFill>
              </a:rPr>
              <a:t>x</a:t>
            </a:r>
            <a:r>
              <a:rPr lang="en-US" sz="2400" dirty="0"/>
              <a:t> +   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4172" y="1621902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64209" y="2359025"/>
            <a:ext cx="1987419" cy="853549"/>
            <a:chOff x="4254762" y="2987287"/>
            <a:chExt cx="1987419" cy="853549"/>
          </a:xfrm>
        </p:grpSpPr>
        <p:sp>
          <p:nvSpPr>
            <p:cNvPr id="12" name="TextBox 11"/>
            <p:cNvSpPr txBox="1"/>
            <p:nvPr/>
          </p:nvSpPr>
          <p:spPr>
            <a:xfrm>
              <a:off x="4267202" y="2987287"/>
              <a:ext cx="873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3333FF"/>
                  </a:solidFill>
                </a:rPr>
                <a:t>ln</a:t>
              </a:r>
              <a:r>
                <a:rPr lang="en-US" sz="2400" dirty="0">
                  <a:solidFill>
                    <a:srgbClr val="3333FF"/>
                  </a:solidFill>
                </a:rPr>
                <a:t>[A]</a:t>
              </a:r>
              <a:r>
                <a:rPr lang="en-US" sz="2400" baseline="-25000" dirty="0">
                  <a:solidFill>
                    <a:srgbClr val="3333FF"/>
                  </a:solidFill>
                </a:rPr>
                <a:t>t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6533" y="3379171"/>
              <a:ext cx="920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ln</a:t>
              </a:r>
              <a:r>
                <a:rPr lang="en-US" sz="2400" dirty="0"/>
                <a:t>[A]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28729" y="3167678"/>
              <a:ext cx="1113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= </a:t>
              </a:r>
              <a:r>
                <a:rPr lang="en-US" sz="2400" dirty="0">
                  <a:solidFill>
                    <a:srgbClr val="7030A0"/>
                  </a:solidFill>
                </a:rPr>
                <a:t>-k</a:t>
              </a:r>
              <a:r>
                <a:rPr lang="en-US" sz="2400" dirty="0"/>
                <a:t> • </a:t>
              </a:r>
              <a:r>
                <a:rPr lang="en-US" sz="2400" dirty="0">
                  <a:solidFill>
                    <a:srgbClr val="FFC000"/>
                  </a:solidFill>
                </a:rPr>
                <a:t>t</a:t>
              </a:r>
              <a:endParaRPr lang="en-US" sz="24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54762" y="3433663"/>
              <a:ext cx="8210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04850" y="3597135"/>
            <a:ext cx="7677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FF0000"/>
                </a:solidFill>
              </a:rPr>
              <a:t>Half-life</a:t>
            </a:r>
            <a:r>
              <a:rPr lang="en-US" sz="2000" b="1" dirty="0">
                <a:solidFill>
                  <a:srgbClr val="FF0000"/>
                </a:solidFill>
              </a:rPr>
              <a:t> (</a:t>
            </a:r>
            <a:r>
              <a:rPr lang="en-US" sz="2000" b="1" i="1" dirty="0">
                <a:solidFill>
                  <a:srgbClr val="FF0000"/>
                </a:solidFill>
              </a:rPr>
              <a:t>t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</a:rPr>
              <a:t>½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)</a:t>
            </a:r>
            <a:r>
              <a:rPr lang="en-US" sz="2000" dirty="0">
                <a:cs typeface="Arial" charset="0"/>
              </a:rPr>
              <a:t>-the time required for the concentration of a reactant to decrease to half of its initial concentration.</a:t>
            </a:r>
            <a:endParaRPr lang="en-US" sz="20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00085" y="4349618"/>
            <a:ext cx="2476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t</a:t>
            </a:r>
            <a:r>
              <a:rPr lang="en-US" i="1" baseline="-25000" dirty="0">
                <a:cs typeface="Arial" charset="0"/>
              </a:rPr>
              <a:t>½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dirty="0"/>
              <a:t>  when [A]</a:t>
            </a:r>
            <a:r>
              <a:rPr lang="en-US" baseline="-25000" dirty="0"/>
              <a:t>t</a:t>
            </a:r>
            <a:r>
              <a:rPr lang="en-US" dirty="0"/>
              <a:t> = [A]</a:t>
            </a:r>
            <a:r>
              <a:rPr lang="en-US" baseline="-25000" dirty="0"/>
              <a:t>0</a:t>
            </a:r>
            <a:r>
              <a:rPr lang="en-US" dirty="0"/>
              <a:t>/2</a:t>
            </a:r>
            <a:endParaRPr lang="en-US" i="1" dirty="0"/>
          </a:p>
        </p:txBody>
      </p: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283799" y="4887644"/>
            <a:ext cx="1614487" cy="1266825"/>
            <a:chOff x="1464" y="1967"/>
            <a:chExt cx="1017" cy="798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614" y="2075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ln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1971" y="1967"/>
              <a:ext cx="4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900" y="2231"/>
              <a:ext cx="5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r>
                <a:rPr lang="en-US" dirty="0"/>
                <a:t>/2</a:t>
              </a:r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1906" y="2219"/>
              <a:ext cx="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1672" y="2477"/>
              <a:ext cx="7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1968" y="2477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/>
                <a:t>k</a:t>
              </a: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1464" y="2360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</p:grp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958397" y="55089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t</a:t>
            </a:r>
            <a:r>
              <a:rPr lang="en-US" baseline="-25000" dirty="0">
                <a:cs typeface="Arial" charset="0"/>
              </a:rPr>
              <a:t>½</a:t>
            </a:r>
            <a:endParaRPr lang="en-US" i="1" baseline="-25000" dirty="0"/>
          </a:p>
        </p:txBody>
      </p: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2874440" y="5327537"/>
            <a:ext cx="992188" cy="809625"/>
            <a:chOff x="2513" y="2297"/>
            <a:chExt cx="625" cy="510"/>
          </a:xfrm>
        </p:grpSpPr>
        <p:grpSp>
          <p:nvGrpSpPr>
            <p:cNvPr id="31" name="Group 22"/>
            <p:cNvGrpSpPr>
              <a:grpSpLocks/>
            </p:cNvGrpSpPr>
            <p:nvPr/>
          </p:nvGrpSpPr>
          <p:grpSpPr bwMode="auto">
            <a:xfrm>
              <a:off x="2706" y="2297"/>
              <a:ext cx="432" cy="510"/>
              <a:chOff x="3128" y="3282"/>
              <a:chExt cx="432" cy="510"/>
            </a:xfrm>
          </p:grpSpPr>
          <p:sp>
            <p:nvSpPr>
              <p:cNvPr id="33" name="Text Box 18"/>
              <p:cNvSpPr txBox="1">
                <a:spLocks noChangeArrowheads="1"/>
              </p:cNvSpPr>
              <p:nvPr/>
            </p:nvSpPr>
            <p:spPr bwMode="auto">
              <a:xfrm>
                <a:off x="3134" y="3282"/>
                <a:ext cx="42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err="1"/>
                  <a:t>ln</a:t>
                </a:r>
                <a:r>
                  <a:rPr lang="en-US" dirty="0"/>
                  <a:t> 2</a:t>
                </a: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190" y="3504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k</a:t>
                </a:r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>
                <a:off x="3128" y="3517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513" y="2413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36" name="Group 30"/>
          <p:cNvGrpSpPr>
            <a:grpSpLocks/>
          </p:cNvGrpSpPr>
          <p:nvPr/>
        </p:nvGrpSpPr>
        <p:grpSpPr bwMode="auto">
          <a:xfrm>
            <a:off x="3712954" y="5374968"/>
            <a:ext cx="1282700" cy="771525"/>
            <a:chOff x="3147" y="2321"/>
            <a:chExt cx="808" cy="486"/>
          </a:xfrm>
        </p:grpSpPr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3358" y="2321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0.693</a:t>
              </a: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3491" y="2519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k</a:t>
              </a: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3336" y="2532"/>
              <a:ext cx="52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3147" y="240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</p:grpSp>
      <p:sp>
        <p:nvSpPr>
          <p:cNvPr id="41" name="Line 31"/>
          <p:cNvSpPr>
            <a:spLocks noChangeShapeType="1"/>
          </p:cNvSpPr>
          <p:nvPr/>
        </p:nvSpPr>
        <p:spPr bwMode="auto">
          <a:xfrm flipH="1">
            <a:off x="2110304" y="4937438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32"/>
          <p:cNvSpPr>
            <a:spLocks noChangeShapeType="1"/>
          </p:cNvSpPr>
          <p:nvPr/>
        </p:nvSpPr>
        <p:spPr bwMode="auto">
          <a:xfrm flipH="1">
            <a:off x="2025549" y="5342021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784982" y="5178477"/>
            <a:ext cx="1670180" cy="812508"/>
            <a:chOff x="6130211" y="5299787"/>
            <a:chExt cx="1670180" cy="812508"/>
          </a:xfrm>
        </p:grpSpPr>
        <p:sp>
          <p:nvSpPr>
            <p:cNvPr id="51" name="Rectangle 50"/>
            <p:cNvSpPr/>
            <p:nvPr/>
          </p:nvSpPr>
          <p:spPr>
            <a:xfrm>
              <a:off x="6130211" y="5299787"/>
              <a:ext cx="1670180" cy="774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167961" y="5340770"/>
              <a:ext cx="1560463" cy="771525"/>
              <a:chOff x="6167961" y="5340770"/>
              <a:chExt cx="1560463" cy="771525"/>
            </a:xfrm>
          </p:grpSpPr>
          <p:grpSp>
            <p:nvGrpSpPr>
              <p:cNvPr id="44" name="Group 30"/>
              <p:cNvGrpSpPr>
                <a:grpSpLocks/>
              </p:cNvGrpSpPr>
              <p:nvPr/>
            </p:nvGrpSpPr>
            <p:grpSpPr bwMode="auto">
              <a:xfrm>
                <a:off x="6445724" y="5340770"/>
                <a:ext cx="1282700" cy="771525"/>
                <a:chOff x="3147" y="2321"/>
                <a:chExt cx="808" cy="486"/>
              </a:xfrm>
            </p:grpSpPr>
            <p:sp>
              <p:nvSpPr>
                <p:cNvPr id="4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58" y="2321"/>
                  <a:ext cx="59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0.693</a:t>
                  </a:r>
                </a:p>
              </p:txBody>
            </p:sp>
            <p:sp>
              <p:nvSpPr>
                <p:cNvPr id="4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91" y="2519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47" name="Line 28"/>
                <p:cNvSpPr>
                  <a:spLocks noChangeShapeType="1"/>
                </p:cNvSpPr>
                <p:nvPr/>
              </p:nvSpPr>
              <p:spPr bwMode="auto">
                <a:xfrm>
                  <a:off x="3336" y="2532"/>
                  <a:ext cx="52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47" y="2402"/>
                  <a:ext cx="2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=</a:t>
                  </a:r>
                </a:p>
              </p:txBody>
            </p:sp>
          </p:grpSp>
          <p:sp>
            <p:nvSpPr>
              <p:cNvPr id="49" name="Text Box 17"/>
              <p:cNvSpPr txBox="1">
                <a:spLocks noChangeArrowheads="1"/>
              </p:cNvSpPr>
              <p:nvPr/>
            </p:nvSpPr>
            <p:spPr bwMode="auto">
              <a:xfrm>
                <a:off x="6167961" y="5446750"/>
                <a:ext cx="438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baseline="-25000" dirty="0">
                    <a:cs typeface="Arial" charset="0"/>
                  </a:rPr>
                  <a:t>½</a:t>
                </a:r>
                <a:endParaRPr lang="en-US" i="1" baseline="-25000" dirty="0"/>
              </a:p>
            </p:txBody>
          </p:sp>
        </p:grpSp>
      </p:grp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41" grpId="0" animBg="1"/>
      <p:bldP spid="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E1FF1-D276-4683-95F3-A8E4BC4D2A30}" type="slidenum">
              <a:rPr lang="en-US"/>
              <a:pPr>
                <a:defRPr/>
              </a:pPr>
              <a:t>45</a:t>
            </a:fld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0" y="2284467"/>
            <a:ext cx="1524000" cy="838200"/>
            <a:chOff x="3408" y="1104"/>
            <a:chExt cx="960" cy="528"/>
          </a:xfrm>
        </p:grpSpPr>
        <p:sp>
          <p:nvSpPr>
            <p:cNvPr id="40978" name="Text Box 7"/>
            <p:cNvSpPr txBox="1">
              <a:spLocks noChangeArrowheads="1"/>
            </p:cNvSpPr>
            <p:nvPr/>
          </p:nvSpPr>
          <p:spPr bwMode="auto">
            <a:xfrm>
              <a:off x="3408" y="1104"/>
              <a:ext cx="9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# of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/>
                <a:t>half-lives</a:t>
              </a:r>
            </a:p>
          </p:txBody>
        </p:sp>
        <p:sp>
          <p:nvSpPr>
            <p:cNvPr id="40979" name="Line 9"/>
            <p:cNvSpPr>
              <a:spLocks noChangeShapeType="1"/>
            </p:cNvSpPr>
            <p:nvPr/>
          </p:nvSpPr>
          <p:spPr bwMode="auto">
            <a:xfrm>
              <a:off x="3504" y="1632"/>
              <a:ext cx="7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427913" y="2665467"/>
            <a:ext cx="1639887" cy="457200"/>
            <a:chOff x="4512" y="1200"/>
            <a:chExt cx="1033" cy="288"/>
          </a:xfrm>
        </p:grpSpPr>
        <p:sp>
          <p:nvSpPr>
            <p:cNvPr id="40976" name="Text Box 8"/>
            <p:cNvSpPr txBox="1">
              <a:spLocks noChangeArrowheads="1"/>
            </p:cNvSpPr>
            <p:nvPr/>
          </p:nvSpPr>
          <p:spPr bwMode="auto">
            <a:xfrm>
              <a:off x="4512" y="1200"/>
              <a:ext cx="1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[A] = [A]</a:t>
              </a:r>
              <a:r>
                <a:rPr lang="en-US" baseline="-25000"/>
                <a:t>0</a:t>
              </a:r>
              <a:r>
                <a:rPr lang="en-US"/>
                <a:t>/</a:t>
              </a:r>
              <a:r>
                <a:rPr lang="en-US" i="1"/>
                <a:t>n</a:t>
              </a:r>
              <a:endParaRPr lang="en-US"/>
            </a:p>
          </p:txBody>
        </p:sp>
        <p:sp>
          <p:nvSpPr>
            <p:cNvPr id="40977" name="Line 10"/>
            <p:cNvSpPr>
              <a:spLocks noChangeShapeType="1"/>
            </p:cNvSpPr>
            <p:nvPr/>
          </p:nvSpPr>
          <p:spPr bwMode="auto">
            <a:xfrm>
              <a:off x="4572" y="1488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6705600" y="3122667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681788" y="381005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681788" y="445775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681788" y="521975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8070850" y="312425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8070850" y="381005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8070850" y="445775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7985125" y="521975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16</a:t>
            </a:r>
          </a:p>
        </p:txBody>
      </p:sp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56" y="1195893"/>
            <a:ext cx="5883275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Order Half-life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18046" y="1138315"/>
            <a:ext cx="1670180" cy="812508"/>
            <a:chOff x="6130211" y="5299787"/>
            <a:chExt cx="1670180" cy="812508"/>
          </a:xfrm>
        </p:grpSpPr>
        <p:sp>
          <p:nvSpPr>
            <p:cNvPr id="25" name="Rectangle 24"/>
            <p:cNvSpPr/>
            <p:nvPr/>
          </p:nvSpPr>
          <p:spPr>
            <a:xfrm>
              <a:off x="6130211" y="5299787"/>
              <a:ext cx="1670180" cy="774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49"/>
            <p:cNvGrpSpPr/>
            <p:nvPr/>
          </p:nvGrpSpPr>
          <p:grpSpPr>
            <a:xfrm>
              <a:off x="6167961" y="5340770"/>
              <a:ext cx="1560463" cy="771525"/>
              <a:chOff x="6167961" y="5340770"/>
              <a:chExt cx="1560463" cy="771525"/>
            </a:xfrm>
          </p:grpSpPr>
          <p:grpSp>
            <p:nvGrpSpPr>
              <p:cNvPr id="27" name="Group 30"/>
              <p:cNvGrpSpPr>
                <a:grpSpLocks/>
              </p:cNvGrpSpPr>
              <p:nvPr/>
            </p:nvGrpSpPr>
            <p:grpSpPr bwMode="auto">
              <a:xfrm>
                <a:off x="6445724" y="5340770"/>
                <a:ext cx="1282700" cy="771525"/>
                <a:chOff x="3147" y="2321"/>
                <a:chExt cx="808" cy="486"/>
              </a:xfrm>
            </p:grpSpPr>
            <p:sp>
              <p:nvSpPr>
                <p:cNvPr id="2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58" y="2321"/>
                  <a:ext cx="59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0.693</a:t>
                  </a:r>
                </a:p>
              </p:txBody>
            </p:sp>
            <p:sp>
              <p:nvSpPr>
                <p:cNvPr id="3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91" y="2519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>
                  <a:off x="3336" y="2532"/>
                  <a:ext cx="52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47" y="2402"/>
                  <a:ext cx="2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=</a:t>
                  </a:r>
                </a:p>
              </p:txBody>
            </p:sp>
          </p:grpSp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>
                <a:off x="6167961" y="5446750"/>
                <a:ext cx="438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baseline="-25000" dirty="0">
                    <a:cs typeface="Arial" charset="0"/>
                  </a:rPr>
                  <a:t>½</a:t>
                </a:r>
                <a:endParaRPr lang="en-US" i="1" baseline="-25000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1324920" y="6260842"/>
            <a:ext cx="641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First order half-life is concentration independent!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19470" grpId="0"/>
      <p:bldP spid="19471" grpId="0"/>
      <p:bldP spid="19472" grpId="0"/>
      <p:bldP spid="19473" grpId="0"/>
      <p:bldP spid="19474" grpId="0"/>
      <p:bldP spid="19475" grpId="0"/>
      <p:bldP spid="19476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973138"/>
            <a:ext cx="8510588" cy="7318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dirty="0"/>
              <a:t>Many </a:t>
            </a:r>
            <a:r>
              <a:rPr lang="en-US" sz="2800" dirty="0">
                <a:solidFill>
                  <a:srgbClr val="F20000"/>
                </a:solidFill>
              </a:rPr>
              <a:t>radioactive decay</a:t>
            </a:r>
            <a:r>
              <a:rPr lang="en-US" sz="2800" dirty="0"/>
              <a:t> processes are first order…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29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Radioactive decay as 1</a:t>
            </a:r>
            <a:r>
              <a:rPr lang="en-US" sz="4000" u="sng" baseline="30000" dirty="0"/>
              <a:t>st</a:t>
            </a:r>
            <a:r>
              <a:rPr lang="en-US" sz="4000" u="sng" dirty="0"/>
              <a:t> order </a:t>
            </a:r>
            <a:r>
              <a:rPr lang="en-US" sz="4000" u="sng" dirty="0" err="1"/>
              <a:t>rxns</a:t>
            </a:r>
            <a:endParaRPr lang="en-US" sz="4000" u="sng" dirty="0"/>
          </a:p>
        </p:txBody>
      </p:sp>
      <p:graphicFrame>
        <p:nvGraphicFramePr>
          <p:cNvPr id="325636" name="Object 4"/>
          <p:cNvGraphicFramePr>
            <a:graphicFrameLocks noChangeAspect="1"/>
          </p:cNvGraphicFramePr>
          <p:nvPr/>
        </p:nvGraphicFramePr>
        <p:xfrm>
          <a:off x="773430" y="2771775"/>
          <a:ext cx="41910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3" name="Equation" r:id="rId4" imgW="1600200" imgH="266700" progId="Equation.3">
                  <p:embed/>
                </p:oleObj>
              </mc:Choice>
              <mc:Fallback>
                <p:oleObj name="Equation" r:id="rId4" imgW="16002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30" y="2771775"/>
                        <a:ext cx="419100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8" name="Object 6"/>
          <p:cNvGraphicFramePr>
            <a:graphicFrameLocks noChangeAspect="1"/>
          </p:cNvGraphicFramePr>
          <p:nvPr/>
        </p:nvGraphicFramePr>
        <p:xfrm>
          <a:off x="845503" y="1802130"/>
          <a:ext cx="42418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4" name="Equation" r:id="rId6" imgW="1675673" imgH="266584" progId="Equation.3">
                  <p:embed/>
                </p:oleObj>
              </mc:Choice>
              <mc:Fallback>
                <p:oleObj name="Equation" r:id="rId6" imgW="1675673" imgH="266584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03" y="1802130"/>
                        <a:ext cx="424180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40" name="Object 8"/>
          <p:cNvGraphicFramePr>
            <a:graphicFrameLocks noChangeAspect="1"/>
          </p:cNvGraphicFramePr>
          <p:nvPr/>
        </p:nvGraphicFramePr>
        <p:xfrm>
          <a:off x="627063" y="3876675"/>
          <a:ext cx="4602162" cy="642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5" name="Equation" r:id="rId8" imgW="1701800" imgH="241300" progId="Equation.3">
                  <p:embed/>
                </p:oleObj>
              </mc:Choice>
              <mc:Fallback>
                <p:oleObj name="Equation" r:id="rId8" imgW="1701800" imgH="241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3" y="3876675"/>
                        <a:ext cx="4602162" cy="6423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223258" y="3027397"/>
            <a:ext cx="2582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half-life of 5730 yrs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5306378" y="2058920"/>
            <a:ext cx="2702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half-life of 8.04 days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5332284" y="3962208"/>
            <a:ext cx="3190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half-life of 4.51 x 10</a:t>
            </a:r>
            <a:r>
              <a:rPr lang="en-US" sz="2400" baseline="30000" dirty="0">
                <a:solidFill>
                  <a:prstClr val="black"/>
                </a:solidFill>
              </a:rPr>
              <a:t>9</a:t>
            </a:r>
            <a:r>
              <a:rPr lang="en-US" sz="2400" dirty="0">
                <a:solidFill>
                  <a:prstClr val="black"/>
                </a:solidFill>
              </a:rPr>
              <a:t> yrs</a:t>
            </a:r>
            <a:endParaRPr lang="en-US" sz="14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04788" y="4602162"/>
            <a:ext cx="8939212" cy="217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Radiometric Dating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</a:p>
          <a:p>
            <a:pPr marL="57150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An error margin of 2–5% has been achieved on dating younger Mesozoic rocks (252-266 million years old). Typically with uranium doped ZrSiO</a:t>
            </a:r>
            <a:r>
              <a:rPr lang="en-US" sz="2000" baseline="-25000" dirty="0"/>
              <a:t>4</a:t>
            </a:r>
            <a:r>
              <a:rPr lang="en-US" sz="2000" dirty="0"/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aseline="30000" dirty="0"/>
              <a:t>                             		           238</a:t>
            </a:r>
            <a:r>
              <a:rPr lang="en-US" sz="2000" dirty="0"/>
              <a:t>U to </a:t>
            </a:r>
            <a:r>
              <a:rPr lang="en-US" sz="2000" baseline="30000" dirty="0"/>
              <a:t>206</a:t>
            </a:r>
            <a:r>
              <a:rPr lang="en-US" sz="2000" dirty="0"/>
              <a:t>Pb</a:t>
            </a:r>
          </a:p>
          <a:p>
            <a:pPr marL="571500">
              <a:lnSpc>
                <a:spcPct val="90000"/>
              </a:lnSpc>
              <a:spcBef>
                <a:spcPct val="20000"/>
              </a:spcBef>
            </a:pPr>
            <a:r>
              <a:rPr lang="en-US" sz="2000" baseline="30000" dirty="0"/>
              <a:t>14</a:t>
            </a:r>
            <a:r>
              <a:rPr lang="en-US" sz="2000" dirty="0"/>
              <a:t>C radiometric dating.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aseline="30000" dirty="0"/>
              <a:t>                             		          </a:t>
            </a:r>
            <a:r>
              <a:rPr lang="en-US" sz="2000" dirty="0"/>
              <a:t>Ratio of </a:t>
            </a:r>
            <a:r>
              <a:rPr lang="en-US" sz="2000" baseline="30000" dirty="0"/>
              <a:t> 14</a:t>
            </a:r>
            <a:r>
              <a:rPr lang="en-US" sz="2000" dirty="0"/>
              <a:t>C to </a:t>
            </a:r>
            <a:r>
              <a:rPr lang="en-US" sz="2000" baseline="30000" dirty="0"/>
              <a:t> 12</a:t>
            </a:r>
            <a:r>
              <a:rPr lang="en-US" sz="2000" dirty="0"/>
              <a:t>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</a:rPr>
              <a:t>The decomposition of ethane (C</a:t>
            </a:r>
            <a:r>
              <a:rPr lang="en-US" baseline="-25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H</a:t>
            </a:r>
            <a:r>
              <a:rPr lang="en-US" baseline="-25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) to methyl radicals is a first-order reaction with a rate constant of 5.36 × 10</a:t>
            </a:r>
            <a:r>
              <a:rPr lang="en-US" baseline="30000" dirty="0">
                <a:latin typeface="Arial" charset="0"/>
              </a:rPr>
              <a:t>−4</a:t>
            </a:r>
            <a:r>
              <a:rPr lang="en-US" dirty="0">
                <a:latin typeface="Arial" charset="0"/>
              </a:rPr>
              <a:t> s</a:t>
            </a:r>
            <a:r>
              <a:rPr lang="en-US" baseline="30000" dirty="0">
                <a:latin typeface="Arial" charset="0"/>
              </a:rPr>
              <a:t>−1</a:t>
            </a:r>
            <a:r>
              <a:rPr lang="en-US" dirty="0">
                <a:latin typeface="Arial" charset="0"/>
              </a:rPr>
              <a:t> at 700°C: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Calculate the half-life of the reaction in minutes.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1300" y="1951038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9063" y="3446917"/>
            <a:ext cx="37782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Second Order Reactions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7443" y="871249"/>
            <a:ext cx="682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Rate law can also be used, with minor modification, to predict concentrations at any time and vice versa!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362517" y="1742108"/>
            <a:ext cx="1793876" cy="399717"/>
            <a:chOff x="2144" y="2137"/>
            <a:chExt cx="1130" cy="345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144" y="2137"/>
              <a:ext cx="113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A  +  A          B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90894" y="2363094"/>
            <a:ext cx="1625601" cy="747713"/>
            <a:chOff x="612" y="3247"/>
            <a:chExt cx="1024" cy="471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12" y="336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rate = -</a:t>
              </a:r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224" y="3247"/>
              <a:ext cx="412" cy="471"/>
              <a:chOff x="2078" y="3333"/>
              <a:chExt cx="412" cy="47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2078" y="3333"/>
                <a:ext cx="4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latin typeface="Symbol" pitchFamily="18" charset="2"/>
                  </a:rPr>
                  <a:t>D</a:t>
                </a:r>
                <a:r>
                  <a:rPr lang="en-US" altLang="en-US" sz="2000" dirty="0"/>
                  <a:t>[A]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Symbol" pitchFamily="18" charset="2"/>
                  </a:rPr>
                  <a:t>D</a:t>
                </a:r>
                <a:r>
                  <a:rPr lang="en-US" altLang="en-US" sz="2000" i="1"/>
                  <a:t>t</a:t>
                </a:r>
                <a:endParaRPr lang="en-US" altLang="en-US" sz="2000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800829" y="2155374"/>
            <a:ext cx="14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Reaction rate: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17789" y="2545485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[A]</a:t>
            </a:r>
            <a:r>
              <a:rPr lang="en-US" altLang="en-US" sz="2000" baseline="300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1701" y="215848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Rate Law:</a:t>
            </a:r>
          </a:p>
        </p:txBody>
      </p:sp>
      <p:grpSp>
        <p:nvGrpSpPr>
          <p:cNvPr id="7" name="Group 30"/>
          <p:cNvGrpSpPr/>
          <p:nvPr/>
        </p:nvGrpSpPr>
        <p:grpSpPr>
          <a:xfrm>
            <a:off x="3763577" y="3474602"/>
            <a:ext cx="1844239" cy="747713"/>
            <a:chOff x="3321661" y="3177967"/>
            <a:chExt cx="1844239" cy="747713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321661" y="3177967"/>
              <a:ext cx="869950" cy="747713"/>
              <a:chOff x="1088" y="3247"/>
              <a:chExt cx="548" cy="471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088" y="3372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/>
                  <a:t>-</a:t>
                </a:r>
              </a:p>
            </p:txBody>
          </p:sp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1224" y="3247"/>
                <a:ext cx="412" cy="471"/>
                <a:chOff x="2078" y="3333"/>
                <a:chExt cx="412" cy="471"/>
              </a:xfrm>
            </p:grpSpPr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78" y="3333"/>
                  <a:ext cx="412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dirty="0">
                      <a:latin typeface="Symbol" pitchFamily="18" charset="2"/>
                    </a:rPr>
                    <a:t>D</a:t>
                  </a:r>
                  <a:r>
                    <a:rPr lang="en-US" altLang="en-US" sz="2000" dirty="0"/>
                    <a:t>[A]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44" y="3552"/>
                  <a:ext cx="26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Symbol" pitchFamily="18" charset="2"/>
                    </a:rPr>
                    <a:t>D</a:t>
                  </a:r>
                  <a:r>
                    <a:rPr lang="en-US" altLang="en-US" sz="2000" i="1"/>
                    <a:t>t</a:t>
                  </a:r>
                  <a:endParaRPr lang="en-US" altLang="en-US" sz="2000"/>
                </a:p>
              </p:txBody>
            </p:sp>
            <p:sp>
              <p:nvSpPr>
                <p:cNvPr id="29" name="Line 11"/>
                <p:cNvSpPr>
                  <a:spLocks noChangeShapeType="1"/>
                </p:cNvSpPr>
                <p:nvPr/>
              </p:nvSpPr>
              <p:spPr bwMode="auto">
                <a:xfrm>
                  <a:off x="2095" y="359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155687" y="3397681"/>
              <a:ext cx="10102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= </a:t>
              </a:r>
              <a:r>
                <a:rPr lang="en-US" altLang="en-US" sz="2000" i="1" dirty="0"/>
                <a:t>k</a:t>
              </a:r>
              <a:r>
                <a:rPr lang="en-US" altLang="en-US" sz="2000" dirty="0"/>
                <a:t> [A]</a:t>
              </a:r>
              <a:r>
                <a:rPr lang="en-US" altLang="en-US" sz="2000" baseline="30000" dirty="0">
                  <a:solidFill>
                    <a:srgbClr val="7030A0"/>
                  </a:solidFill>
                </a:rPr>
                <a:t>2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4566036" y="4374112"/>
            <a:ext cx="0" cy="979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84700" y="4514073"/>
            <a:ext cx="118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Calculus Happens!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702543" y="5467216"/>
            <a:ext cx="1938740" cy="742950"/>
            <a:chOff x="2010325" y="5562466"/>
            <a:chExt cx="1938740" cy="742950"/>
          </a:xfrm>
        </p:grpSpPr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42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43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7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38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7030A0"/>
                  </a:solidFill>
                </a:rPr>
                <a:t>k</a:t>
              </a:r>
              <a:r>
                <a:rPr lang="en-US" i="1" dirty="0" err="1">
                  <a:solidFill>
                    <a:srgbClr val="FFC000"/>
                  </a:solidFill>
                </a:rPr>
                <a:t>t</a:t>
              </a:r>
              <a:r>
                <a:rPr lang="en-US" dirty="0"/>
                <a:t>  +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610350" y="3910090"/>
            <a:ext cx="1828800" cy="1652510"/>
            <a:chOff x="47625" y="3691015"/>
            <a:chExt cx="1828800" cy="1652510"/>
          </a:xfrm>
        </p:grpSpPr>
        <p:sp>
          <p:nvSpPr>
            <p:cNvPr id="50" name="Rectangle 49"/>
            <p:cNvSpPr/>
            <p:nvPr/>
          </p:nvSpPr>
          <p:spPr>
            <a:xfrm>
              <a:off x="47625" y="3691015"/>
              <a:ext cx="1828800" cy="16525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3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951" y="4395011"/>
              <a:ext cx="1617014" cy="80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Rectangle 47"/>
            <p:cNvSpPr/>
            <p:nvPr/>
          </p:nvSpPr>
          <p:spPr>
            <a:xfrm>
              <a:off x="252817" y="3766849"/>
              <a:ext cx="14668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</a:rPr>
                <a:t>Second Order</a:t>
              </a:r>
            </a:p>
            <a:p>
              <a:pPr algn="ctr"/>
              <a:r>
                <a:rPr lang="en-US" dirty="0">
                  <a:solidFill>
                    <a:srgbClr val="008000"/>
                  </a:solidFill>
                </a:rPr>
                <a:t>Half-life</a:t>
              </a:r>
            </a:p>
          </p:txBody>
        </p:sp>
      </p:grp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Second Order Reactions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510314" y="2086251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t</a:t>
            </a:r>
            <a:r>
              <a:rPr lang="en-US" sz="2000" dirty="0"/>
              <a:t> 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510314" y="2467251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534268" y="2871578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 is the rate constant</a:t>
            </a:r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546708" y="1727024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t </a:t>
            </a:r>
            <a:r>
              <a:rPr lang="en-US" sz="2000" dirty="0"/>
              <a:t>is 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6090" y="3678110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y</a:t>
            </a:r>
            <a:r>
              <a:rPr lang="en-US" sz="2400" dirty="0"/>
              <a:t>    = 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dirty="0"/>
              <a:t> • </a:t>
            </a:r>
            <a:r>
              <a:rPr lang="en-US" sz="2400" dirty="0">
                <a:solidFill>
                  <a:srgbClr val="FFC000"/>
                </a:solidFill>
              </a:rPr>
              <a:t>x</a:t>
            </a:r>
            <a:r>
              <a:rPr lang="en-US" sz="2400" dirty="0"/>
              <a:t> +    b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124280" y="5009440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0</a:t>
            </a:r>
            <a:r>
              <a:rPr lang="en-US" sz="2000" dirty="0"/>
              <a:t> and t, predict [A]</a:t>
            </a:r>
            <a:r>
              <a:rPr lang="en-US" sz="2000" baseline="-25000" dirty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0</a:t>
            </a:r>
            <a:r>
              <a:rPr lang="en-US" sz="2000" dirty="0"/>
              <a:t> and [A]</a:t>
            </a:r>
            <a:r>
              <a:rPr lang="en-US" sz="2000" baseline="-25000" dirty="0"/>
              <a:t>t</a:t>
            </a:r>
            <a:r>
              <a:rPr lang="en-US" sz="2000" dirty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t</a:t>
            </a:r>
            <a:r>
              <a:rPr lang="en-US" sz="2000" dirty="0"/>
              <a:t> and t, predict [A]</a:t>
            </a:r>
            <a:r>
              <a:rPr lang="en-US" sz="2000" baseline="-25000" dirty="0"/>
              <a:t>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615330" y="1028566"/>
            <a:ext cx="1807729" cy="683628"/>
            <a:chOff x="2010325" y="5562466"/>
            <a:chExt cx="1807729" cy="683628"/>
          </a:xfrm>
        </p:grpSpPr>
        <p:grpSp>
          <p:nvGrpSpPr>
            <p:cNvPr id="19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25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[A]</a:t>
                </a:r>
              </a:p>
            </p:txBody>
          </p:sp>
          <p:sp>
            <p:nvSpPr>
              <p:cNvPr id="27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2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5373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/>
                <a:t>kt</a:t>
              </a:r>
              <a:r>
                <a:rPr lang="en-US" dirty="0"/>
                <a:t>  + </a:t>
              </a:r>
            </a:p>
          </p:txBody>
        </p:sp>
      </p:grpSp>
      <p:pic>
        <p:nvPicPr>
          <p:cNvPr id="28" name="Picture 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18" y="3427161"/>
            <a:ext cx="3756057" cy="329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5550393" y="4171816"/>
            <a:ext cx="1847804" cy="713793"/>
            <a:chOff x="2010325" y="5562466"/>
            <a:chExt cx="1847804" cy="713793"/>
          </a:xfrm>
        </p:grpSpPr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2010325" y="5582521"/>
              <a:ext cx="490538" cy="693738"/>
              <a:chOff x="2675" y="1975"/>
              <a:chExt cx="309" cy="437"/>
            </a:xfrm>
          </p:grpSpPr>
          <p:sp>
            <p:nvSpPr>
              <p:cNvPr id="36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37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30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38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=</a:t>
              </a: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145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3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5774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[A]</a:t>
              </a:r>
              <a:r>
                <a:rPr lang="en-US" sz="2000" baseline="-25000" dirty="0"/>
                <a:t>0</a:t>
              </a:r>
              <a:endParaRPr lang="en-US" sz="2000" dirty="0"/>
            </a:p>
          </p:txBody>
        </p:sp>
        <p:sp>
          <p:nvSpPr>
            <p:cNvPr id="34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5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883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 dirty="0" err="1">
                  <a:solidFill>
                    <a:srgbClr val="7030A0"/>
                  </a:solidFill>
                </a:rPr>
                <a:t>k</a:t>
              </a:r>
              <a:r>
                <a:rPr lang="en-US" sz="2000" i="1" dirty="0" err="1">
                  <a:solidFill>
                    <a:srgbClr val="FFC000"/>
                  </a:solidFill>
                </a:rPr>
                <a:t>t</a:t>
              </a:r>
              <a:r>
                <a:rPr lang="en-US" sz="2000" dirty="0"/>
                <a:t>  + </a:t>
              </a:r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11C45-1258-4161-A8C6-A355519A833E}" type="slidenum">
              <a:rPr lang="en-US"/>
              <a:pPr>
                <a:defRPr/>
              </a:pPr>
              <a:t>5</a:t>
            </a:fld>
            <a:endParaRPr lang="en-US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849461" y="224970"/>
            <a:ext cx="1431925" cy="457200"/>
            <a:chOff x="2434" y="2137"/>
            <a:chExt cx="902" cy="288"/>
          </a:xfrm>
        </p:grpSpPr>
        <p:sp>
          <p:nvSpPr>
            <p:cNvPr id="7192" name="Text Box 4"/>
            <p:cNvSpPr txBox="1">
              <a:spLocks noChangeArrowheads="1"/>
            </p:cNvSpPr>
            <p:nvPr/>
          </p:nvSpPr>
          <p:spPr bwMode="auto">
            <a:xfrm>
              <a:off x="2434" y="2137"/>
              <a:ext cx="9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A          </a:t>
              </a:r>
              <a:r>
                <a:rPr lang="en-US" alt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193" name="Line 5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48821" y="3829735"/>
            <a:ext cx="1824037" cy="879475"/>
            <a:chOff x="518" y="3200"/>
            <a:chExt cx="1149" cy="554"/>
          </a:xfrm>
        </p:grpSpPr>
        <p:sp>
          <p:nvSpPr>
            <p:cNvPr id="7187" name="Text Box 9"/>
            <p:cNvSpPr txBox="1">
              <a:spLocks noChangeArrowheads="1"/>
            </p:cNvSpPr>
            <p:nvPr/>
          </p:nvSpPr>
          <p:spPr bwMode="auto">
            <a:xfrm>
              <a:off x="518" y="33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7188" name="Group 10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718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[A]</a:t>
                </a:r>
              </a:p>
            </p:txBody>
          </p:sp>
          <p:sp>
            <p:nvSpPr>
              <p:cNvPr id="719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719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4058" y="4931460"/>
            <a:ext cx="1824038" cy="879475"/>
            <a:chOff x="624" y="2998"/>
            <a:chExt cx="1149" cy="554"/>
          </a:xfrm>
        </p:grpSpPr>
        <p:sp>
          <p:nvSpPr>
            <p:cNvPr id="7182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7183" name="Group 16"/>
            <p:cNvGrpSpPr>
              <a:grpSpLocks/>
            </p:cNvGrpSpPr>
            <p:nvPr/>
          </p:nvGrpSpPr>
          <p:grpSpPr bwMode="auto">
            <a:xfrm>
              <a:off x="1306" y="2998"/>
              <a:ext cx="467" cy="554"/>
              <a:chOff x="2054" y="3286"/>
              <a:chExt cx="467" cy="554"/>
            </a:xfrm>
          </p:grpSpPr>
          <p:sp>
            <p:nvSpPr>
              <p:cNvPr id="7184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</a:t>
                </a:r>
                <a:r>
                  <a:rPr lang="en-US" altLang="en-US">
                    <a:solidFill>
                      <a:srgbClr val="FF0000"/>
                    </a:solidFill>
                  </a:rPr>
                  <a:t>B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7185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7186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59" y="3575964"/>
            <a:ext cx="4258072" cy="2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8112"/>
            <a:ext cx="1200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78112"/>
            <a:ext cx="12668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916212"/>
            <a:ext cx="11398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78112"/>
            <a:ext cx="12065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878112"/>
            <a:ext cx="1222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878112"/>
            <a:ext cx="11969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878112"/>
            <a:ext cx="12176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2925987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 red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9652" y="2912771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 red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3615" y="2939203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24 red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78052" y="2950276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28 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41702" y="2945037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31 red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95034" y="2950276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33 red</a:t>
            </a:r>
          </a:p>
        </p:txBody>
      </p:sp>
    </p:spTree>
    <p:extLst>
      <p:ext uri="{BB962C8B-B14F-4D97-AF65-F5344CB8AC3E}">
        <p14:creationId xmlns:p14="http://schemas.microsoft.com/office/powerpoint/2010/main" val="13202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29" grpId="0"/>
      <p:bldP spid="30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9"/>
            <a:ext cx="8807450" cy="43481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/>
              <a:t>Iodine atoms combine to form molecular iodine in the gas phase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This reaction follows second-order kinetics and has the high rate constant 7.0 × 10</a:t>
            </a:r>
            <a:r>
              <a:rPr lang="en-US" sz="2000" baseline="30000" dirty="0"/>
              <a:t>9</a:t>
            </a:r>
            <a:r>
              <a:rPr lang="en-US" sz="2000" dirty="0"/>
              <a:t>/</a:t>
            </a:r>
            <a:r>
              <a:rPr lang="en-US" sz="2000" i="1" dirty="0"/>
              <a:t>M </a:t>
            </a:r>
            <a:r>
              <a:rPr lang="en-US" sz="2000" dirty="0"/>
              <a:t>· s at 23°C. </a:t>
            </a:r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/>
              <a:t>If the initial concentration of I was 0.086 </a:t>
            </a:r>
            <a:r>
              <a:rPr lang="en-US" sz="2000" i="1" dirty="0"/>
              <a:t>M</a:t>
            </a:r>
            <a:r>
              <a:rPr lang="en-US" sz="2000" dirty="0"/>
              <a:t>, calculate the concentration after 2.0 min.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/>
          </a:p>
          <a:p>
            <a:pPr marL="457200" indent="-457200">
              <a:buFont typeface="Arial" charset="0"/>
              <a:buAutoNum type="alphaLcParenBoth"/>
              <a:defRPr/>
            </a:pPr>
            <a:r>
              <a:rPr lang="en-US" sz="2000" dirty="0"/>
              <a:t>Calculate the half-life of the reaction if the initial concentration of I is 0.60 </a:t>
            </a:r>
            <a:r>
              <a:rPr lang="en-US" sz="2000" i="1" dirty="0"/>
              <a:t>M, 0.42 M</a:t>
            </a:r>
            <a:r>
              <a:rPr lang="en-US" sz="2000" dirty="0"/>
              <a:t>.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150" y="1335757"/>
            <a:ext cx="36195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0943" y="3614979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Know </a:t>
            </a:r>
            <a:r>
              <a:rPr lang="en-US" sz="2000" i="1" dirty="0">
                <a:solidFill>
                  <a:srgbClr val="FF0000"/>
                </a:solidFill>
              </a:rPr>
              <a:t>k</a:t>
            </a:r>
            <a:r>
              <a:rPr lang="en-US" sz="2000" dirty="0">
                <a:solidFill>
                  <a:srgbClr val="FF0000"/>
                </a:solidFill>
              </a:rPr>
              <a:t>. Given [A]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 and t. Find [A]</a:t>
            </a:r>
            <a:r>
              <a:rPr lang="en-US" sz="2000" baseline="-25000" dirty="0">
                <a:solidFill>
                  <a:srgbClr val="FF0000"/>
                </a:solidFill>
              </a:rPr>
              <a:t>t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0943" y="5026085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Know </a:t>
            </a:r>
            <a:r>
              <a:rPr lang="en-US" sz="2000" i="1" dirty="0">
                <a:solidFill>
                  <a:srgbClr val="FF0000"/>
                </a:solidFill>
              </a:rPr>
              <a:t>k</a:t>
            </a:r>
            <a:r>
              <a:rPr lang="en-US" sz="2000" dirty="0">
                <a:solidFill>
                  <a:srgbClr val="FF0000"/>
                </a:solidFill>
              </a:rPr>
              <a:t>. Given [A]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. Find t.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983" y="4945517"/>
            <a:ext cx="1231641" cy="61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7020864" y="3360442"/>
            <a:ext cx="1938740" cy="742950"/>
            <a:chOff x="2010325" y="5562466"/>
            <a:chExt cx="1938740" cy="742950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16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7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1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3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7030A0"/>
                  </a:solidFill>
                </a:rPr>
                <a:t>k</a:t>
              </a:r>
              <a:r>
                <a:rPr lang="en-US" i="1" dirty="0" err="1">
                  <a:solidFill>
                    <a:srgbClr val="FFC000"/>
                  </a:solidFill>
                </a:rPr>
                <a:t>t</a:t>
              </a:r>
              <a:r>
                <a:rPr lang="en-US" dirty="0"/>
                <a:t>  + </a:t>
              </a: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Picture 2" descr="http://chemwiki.ucdavis.edu/@api/deki/files/8442/u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989" y="4998700"/>
            <a:ext cx="2826346" cy="2261075"/>
          </a:xfrm>
          <a:prstGeom prst="rect">
            <a:avLst/>
          </a:prstGeom>
          <a:noFill/>
        </p:spPr>
      </p:pic>
      <p:pic>
        <p:nvPicPr>
          <p:cNvPr id="5" name="Picture 4" descr="http://chemwiki.ucdavis.edu/@api/deki/files/8438/b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935" y="5011876"/>
            <a:ext cx="2607469" cy="2085975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5285278" y="2227401"/>
            <a:ext cx="1938740" cy="742950"/>
            <a:chOff x="2010325" y="5562466"/>
            <a:chExt cx="1938740" cy="742950"/>
          </a:xfrm>
        </p:grpSpPr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13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0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11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7030A0"/>
                  </a:solidFill>
                </a:rPr>
                <a:t>k</a:t>
              </a:r>
              <a:r>
                <a:rPr lang="en-US" i="1" dirty="0" err="1">
                  <a:solidFill>
                    <a:srgbClr val="FFC000"/>
                  </a:solidFill>
                </a:rPr>
                <a:t>t</a:t>
              </a:r>
              <a:r>
                <a:rPr lang="en-US" dirty="0"/>
                <a:t>  +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53456" y="2141676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830285" y="1715486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Order Reaction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9632" y="1718596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Order Reaction</a:t>
            </a:r>
          </a:p>
        </p:txBody>
      </p:sp>
      <p:pic>
        <p:nvPicPr>
          <p:cNvPr id="19" name="Picture 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069" y="3139178"/>
            <a:ext cx="2521414" cy="221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2883" y="3024621"/>
            <a:ext cx="2462403" cy="237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508516" y="1339354"/>
            <a:ext cx="1210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626621" y="1347926"/>
            <a:ext cx="1289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First and Second Order Reactions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555" y="3503071"/>
            <a:ext cx="1617014" cy="80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49"/>
          <p:cNvGrpSpPr/>
          <p:nvPr/>
        </p:nvGrpSpPr>
        <p:grpSpPr>
          <a:xfrm>
            <a:off x="80282" y="3709847"/>
            <a:ext cx="1560463" cy="771525"/>
            <a:chOff x="6167961" y="5340770"/>
            <a:chExt cx="1560463" cy="771525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6445724" y="5340770"/>
              <a:ext cx="1282700" cy="771525"/>
              <a:chOff x="3147" y="2321"/>
              <a:chExt cx="808" cy="486"/>
            </a:xfrm>
          </p:grpSpPr>
          <p:sp>
            <p:nvSpPr>
              <p:cNvPr id="33" name="Text Box 26"/>
              <p:cNvSpPr txBox="1">
                <a:spLocks noChangeArrowheads="1"/>
              </p:cNvSpPr>
              <p:nvPr/>
            </p:nvSpPr>
            <p:spPr bwMode="auto">
              <a:xfrm>
                <a:off x="3358" y="2321"/>
                <a:ext cx="5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0.693</a:t>
                </a:r>
              </a:p>
            </p:txBody>
          </p:sp>
          <p:sp>
            <p:nvSpPr>
              <p:cNvPr id="34" name="Text Box 27"/>
              <p:cNvSpPr txBox="1">
                <a:spLocks noChangeArrowheads="1"/>
              </p:cNvSpPr>
              <p:nvPr/>
            </p:nvSpPr>
            <p:spPr bwMode="auto">
              <a:xfrm>
                <a:off x="3491" y="2519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k</a:t>
                </a:r>
              </a:p>
            </p:txBody>
          </p:sp>
          <p:sp>
            <p:nvSpPr>
              <p:cNvPr id="35" name="Line 28"/>
              <p:cNvSpPr>
                <a:spLocks noChangeShapeType="1"/>
              </p:cNvSpPr>
              <p:nvPr/>
            </p:nvSpPr>
            <p:spPr bwMode="auto">
              <a:xfrm>
                <a:off x="3336" y="2532"/>
                <a:ext cx="52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29"/>
              <p:cNvSpPr txBox="1">
                <a:spLocks noChangeArrowheads="1"/>
              </p:cNvSpPr>
              <p:nvPr/>
            </p:nvSpPr>
            <p:spPr bwMode="auto">
              <a:xfrm>
                <a:off x="3147" y="2402"/>
                <a:ext cx="22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=</a:t>
                </a: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6167961" y="5446750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baseline="-25000" dirty="0">
                  <a:cs typeface="Arial" charset="0"/>
                </a:rPr>
                <a:t>½</a:t>
              </a:r>
              <a:endParaRPr lang="en-US" i="1" baseline="-25000" dirty="0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Zero Order Reactions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3617" y="871249"/>
            <a:ext cx="7140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Independent of the concentration of starting material!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967355" y="1475406"/>
            <a:ext cx="1219200" cy="291967"/>
            <a:chOff x="2501" y="2137"/>
            <a:chExt cx="768" cy="252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501" y="2137"/>
              <a:ext cx="76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A          B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90894" y="2324994"/>
            <a:ext cx="1625601" cy="747713"/>
            <a:chOff x="612" y="3247"/>
            <a:chExt cx="1024" cy="471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12" y="336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rate = -</a:t>
              </a:r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224" y="3247"/>
              <a:ext cx="412" cy="471"/>
              <a:chOff x="2078" y="3333"/>
              <a:chExt cx="412" cy="47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2078" y="3333"/>
                <a:ext cx="4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latin typeface="Symbol" pitchFamily="18" charset="2"/>
                  </a:rPr>
                  <a:t>D</a:t>
                </a:r>
                <a:r>
                  <a:rPr lang="en-US" altLang="en-US" sz="2000" dirty="0"/>
                  <a:t>[A]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Symbol" pitchFamily="18" charset="2"/>
                  </a:rPr>
                  <a:t>D</a:t>
                </a:r>
                <a:r>
                  <a:rPr lang="en-US" altLang="en-US" sz="2000" i="1"/>
                  <a:t>t</a:t>
                </a:r>
                <a:endParaRPr lang="en-US" altLang="en-US" sz="2000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800829" y="2117274"/>
            <a:ext cx="14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Reaction rate: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17789" y="2507385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[A]</a:t>
            </a:r>
            <a:r>
              <a:rPr lang="en-US" altLang="en-US" sz="2000" baseline="30000" dirty="0"/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1701" y="212038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Rate Law:</a:t>
            </a:r>
          </a:p>
        </p:txBody>
      </p:sp>
      <p:grpSp>
        <p:nvGrpSpPr>
          <p:cNvPr id="7" name="Group 30"/>
          <p:cNvGrpSpPr/>
          <p:nvPr/>
        </p:nvGrpSpPr>
        <p:grpSpPr>
          <a:xfrm>
            <a:off x="2178078" y="3812449"/>
            <a:ext cx="1366544" cy="747713"/>
            <a:chOff x="3321661" y="3177967"/>
            <a:chExt cx="1366544" cy="747713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321661" y="3177967"/>
              <a:ext cx="869950" cy="747713"/>
              <a:chOff x="1088" y="3247"/>
              <a:chExt cx="548" cy="471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088" y="3372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/>
                  <a:t>-</a:t>
                </a:r>
              </a:p>
            </p:txBody>
          </p:sp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1224" y="3247"/>
                <a:ext cx="412" cy="471"/>
                <a:chOff x="2078" y="3333"/>
                <a:chExt cx="412" cy="471"/>
              </a:xfrm>
            </p:grpSpPr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78" y="3333"/>
                  <a:ext cx="412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dirty="0">
                      <a:latin typeface="Symbol" pitchFamily="18" charset="2"/>
                    </a:rPr>
                    <a:t>D</a:t>
                  </a:r>
                  <a:r>
                    <a:rPr lang="en-US" altLang="en-US" sz="2000" dirty="0"/>
                    <a:t>[A]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44" y="3552"/>
                  <a:ext cx="26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Symbol" pitchFamily="18" charset="2"/>
                    </a:rPr>
                    <a:t>D</a:t>
                  </a:r>
                  <a:r>
                    <a:rPr lang="en-US" altLang="en-US" sz="2000" i="1"/>
                    <a:t>t</a:t>
                  </a:r>
                  <a:endParaRPr lang="en-US" altLang="en-US" sz="2000"/>
                </a:p>
              </p:txBody>
            </p:sp>
            <p:sp>
              <p:nvSpPr>
                <p:cNvPr id="29" name="Line 11"/>
                <p:cNvSpPr>
                  <a:spLocks noChangeShapeType="1"/>
                </p:cNvSpPr>
                <p:nvPr/>
              </p:nvSpPr>
              <p:spPr bwMode="auto">
                <a:xfrm>
                  <a:off x="2095" y="359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155687" y="3397681"/>
              <a:ext cx="5325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= </a:t>
              </a:r>
              <a:r>
                <a:rPr lang="en-US" altLang="en-US" sz="2000" i="1" dirty="0"/>
                <a:t>k</a:t>
              </a:r>
              <a:endParaRPr lang="en-US" altLang="en-US" sz="2000" dirty="0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2980537" y="4711959"/>
            <a:ext cx="0" cy="979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99201" y="4851920"/>
            <a:ext cx="118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Calculus Happens!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417789" y="2869335"/>
            <a:ext cx="1043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rate = </a:t>
            </a:r>
            <a:r>
              <a:rPr lang="en-US" altLang="en-US" sz="2000" i="1" dirty="0"/>
              <a:t>k</a:t>
            </a:r>
            <a:endParaRPr lang="en-US" altLang="en-US" sz="20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1565987" y="5788025"/>
            <a:ext cx="283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[A]</a:t>
            </a:r>
            <a:r>
              <a:rPr lang="en-US" sz="2000" baseline="-25000" dirty="0"/>
              <a:t>t</a:t>
            </a:r>
            <a:r>
              <a:rPr lang="en-US" sz="2000" dirty="0"/>
              <a:t> = -k  • t +  [A]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5099050" y="3914775"/>
          <a:ext cx="2468563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4" name="Equation" r:id="rId3" imgW="1333440" imgH="1371600" progId="Equation.3">
                  <p:embed/>
                </p:oleObj>
              </mc:Choice>
              <mc:Fallback>
                <p:oleObj name="Equation" r:id="rId3" imgW="1333440" imgH="1371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3914775"/>
                        <a:ext cx="2468563" cy="25527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Left Brace 39"/>
          <p:cNvSpPr/>
          <p:nvPr/>
        </p:nvSpPr>
        <p:spPr>
          <a:xfrm>
            <a:off x="4142669" y="3762375"/>
            <a:ext cx="943682" cy="282892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Zero Order Reactions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510314" y="2086251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t</a:t>
            </a:r>
            <a:r>
              <a:rPr lang="en-US" sz="2000" dirty="0"/>
              <a:t> 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510314" y="2467251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534268" y="2871578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k</a:t>
            </a:r>
            <a:r>
              <a:rPr lang="en-US" sz="2000" dirty="0"/>
              <a:t> is the rate constant</a:t>
            </a:r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546708" y="1727024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t </a:t>
            </a:r>
            <a:r>
              <a:rPr lang="en-US" sz="2000" dirty="0"/>
              <a:t>is time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124280" y="5009440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0</a:t>
            </a:r>
            <a:r>
              <a:rPr lang="en-US" sz="2000" dirty="0"/>
              <a:t> and t, predict [A]</a:t>
            </a:r>
            <a:r>
              <a:rPr lang="en-US" sz="2000" baseline="-25000" dirty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0</a:t>
            </a:r>
            <a:r>
              <a:rPr lang="en-US" sz="2000" dirty="0"/>
              <a:t> and [A]</a:t>
            </a:r>
            <a:r>
              <a:rPr lang="en-US" sz="2000" baseline="-25000" dirty="0"/>
              <a:t>t</a:t>
            </a:r>
            <a:r>
              <a:rPr lang="en-US" sz="2000" dirty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Know [A]</a:t>
            </a:r>
            <a:r>
              <a:rPr lang="en-US" sz="2000" baseline="-25000" dirty="0"/>
              <a:t>t</a:t>
            </a:r>
            <a:r>
              <a:rPr lang="en-US" sz="2000" dirty="0"/>
              <a:t> and t, predict [A]</a:t>
            </a:r>
            <a:r>
              <a:rPr lang="en-US" sz="2000" baseline="-25000" dirty="0"/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66446" y="1276350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[A]</a:t>
            </a:r>
            <a:r>
              <a:rPr lang="en-US" sz="2400" baseline="-25000" dirty="0"/>
              <a:t>t</a:t>
            </a:r>
            <a:r>
              <a:rPr lang="en-US" sz="2400" dirty="0"/>
              <a:t> = -k  • t +  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pic>
        <p:nvPicPr>
          <p:cNvPr id="39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253" y="3590925"/>
            <a:ext cx="305254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5287490" y="3925760"/>
            <a:ext cx="236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FF"/>
                </a:solidFill>
              </a:rPr>
              <a:t>y</a:t>
            </a:r>
            <a:r>
              <a:rPr lang="en-US" sz="2000" dirty="0"/>
              <a:t>    =  </a:t>
            </a:r>
            <a:r>
              <a:rPr lang="en-US" sz="2000" dirty="0">
                <a:solidFill>
                  <a:srgbClr val="7030A0"/>
                </a:solidFill>
              </a:rPr>
              <a:t>m</a:t>
            </a:r>
            <a:r>
              <a:rPr lang="en-US" sz="2000" dirty="0"/>
              <a:t> • </a:t>
            </a:r>
            <a:r>
              <a:rPr lang="en-US" sz="2000" dirty="0">
                <a:solidFill>
                  <a:srgbClr val="FFC000"/>
                </a:solidFill>
              </a:rPr>
              <a:t>x</a:t>
            </a:r>
            <a:r>
              <a:rPr lang="en-US" sz="2000" dirty="0"/>
              <a:t> +  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23587" y="4399483"/>
            <a:ext cx="283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FF"/>
                </a:solidFill>
              </a:rPr>
              <a:t>[A]</a:t>
            </a:r>
            <a:r>
              <a:rPr lang="en-US" sz="2000" baseline="-25000" dirty="0">
                <a:solidFill>
                  <a:srgbClr val="3333FF"/>
                </a:solidFill>
              </a:rPr>
              <a:t>t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7030A0"/>
                </a:solidFill>
              </a:rPr>
              <a:t>-k</a:t>
            </a:r>
            <a:r>
              <a:rPr lang="en-US" sz="2000" dirty="0"/>
              <a:t>  • </a:t>
            </a:r>
            <a:r>
              <a:rPr lang="en-US" sz="2000" dirty="0">
                <a:solidFill>
                  <a:srgbClr val="FFC000"/>
                </a:solidFill>
              </a:rPr>
              <a:t>t</a:t>
            </a:r>
            <a:r>
              <a:rPr lang="en-US" sz="2000" dirty="0"/>
              <a:t> +  [A]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1003617" y="871249"/>
            <a:ext cx="7140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Independent of the concentration of starting material!</a:t>
            </a: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217" y="4689541"/>
            <a:ext cx="1743802" cy="149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79" name="Group 83"/>
          <p:cNvGraphicFramePr>
            <a:graphicFrameLocks noGrp="1"/>
          </p:cNvGraphicFramePr>
          <p:nvPr>
            <p:ph idx="1"/>
          </p:nvPr>
        </p:nvGraphicFramePr>
        <p:xfrm>
          <a:off x="1790697" y="1695450"/>
          <a:ext cx="5534028" cy="2651760"/>
        </p:xfrm>
        <a:graphic>
          <a:graphicData uri="http://schemas.openxmlformats.org/drawingml/2006/table">
            <a:tbl>
              <a:tblPr rtl="1"/>
              <a:tblGrid>
                <a:gridCol w="1383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3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0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Amount of drug eliminated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Amount of drug in the body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Time (min)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Zero Order Reaction Example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8300" y="890885"/>
            <a:ext cx="5876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/>
              <a:t>The amount of drug eliminated for each time interval is constant ,regardless of the amount in the body.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838" y="4877469"/>
            <a:ext cx="2033587" cy="12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420" y="4951316"/>
            <a:ext cx="147902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947961" y="473956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59111" y="517771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97211" y="483481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33661" y="524121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55861" y="503580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67011" y="54739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05111" y="51310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41561" y="55374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78211" y="495546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03798" y="4976717"/>
            <a:ext cx="93306" cy="9330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52761" y="501896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74961" y="48135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19461" y="49024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5612396" y="5442692"/>
            <a:ext cx="35822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Arc 26"/>
          <p:cNvSpPr/>
          <p:nvPr/>
        </p:nvSpPr>
        <p:spPr>
          <a:xfrm>
            <a:off x="2254250" y="4476750"/>
            <a:ext cx="4552950" cy="1784350"/>
          </a:xfrm>
          <a:prstGeom prst="arc">
            <a:avLst>
              <a:gd name="adj1" fmla="val 1055407"/>
              <a:gd name="adj2" fmla="val 9289018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517190" y="2564535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[A]</a:t>
            </a:r>
            <a:r>
              <a:rPr lang="en-US" altLang="en-US" sz="2000" baseline="30000" dirty="0"/>
              <a:t>0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517190" y="2926485"/>
            <a:ext cx="1043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rate = </a:t>
            </a:r>
            <a:r>
              <a:rPr lang="en-US" altLang="en-US" sz="2000" i="1" dirty="0"/>
              <a:t>k</a:t>
            </a:r>
            <a:endParaRPr lang="en-US" altLang="en-US" sz="2000" baseline="300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7DDA-DD10-4019-B4EE-2C47FE3A3F5E}" type="slidenum">
              <a:rPr lang="ar-SA" altLang="en-US" smtClean="0"/>
              <a:pPr/>
              <a:t>54</a:t>
            </a:fld>
            <a:endParaRPr lang="en-US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418070" y="369189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Enzyme as a catalyst.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The slow step.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Zero Order Reaction Example</a:t>
            </a:r>
          </a:p>
        </p:txBody>
      </p:sp>
      <p:graphicFrame>
        <p:nvGraphicFramePr>
          <p:cNvPr id="123905" name="Object 1"/>
          <p:cNvGraphicFramePr>
            <a:graphicFrameLocks noChangeAspect="1"/>
          </p:cNvGraphicFramePr>
          <p:nvPr/>
        </p:nvGraphicFramePr>
        <p:xfrm>
          <a:off x="2083990" y="1241851"/>
          <a:ext cx="5001419" cy="888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3" name="Equation" r:id="rId3" imgW="2273040" imgH="406080" progId="Equation.3">
                  <p:embed/>
                </p:oleObj>
              </mc:Choice>
              <mc:Fallback>
                <p:oleObj name="Equation" r:id="rId3" imgW="2273040" imgH="4060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3990" y="1241851"/>
                        <a:ext cx="5001419" cy="8883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275189" y="5520460"/>
            <a:ext cx="4619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rate = k [NH</a:t>
            </a:r>
            <a:r>
              <a:rPr lang="en-US" sz="2400" baseline="-50000" dirty="0"/>
              <a:t>3</a:t>
            </a:r>
            <a:r>
              <a:rPr lang="en-US" sz="2400" dirty="0"/>
              <a:t>]</a:t>
            </a:r>
            <a:r>
              <a:rPr lang="en-US" sz="2400" b="1" baseline="50000" dirty="0">
                <a:solidFill>
                  <a:srgbClr val="F20000"/>
                </a:solidFill>
              </a:rPr>
              <a:t>0</a:t>
            </a:r>
            <a:r>
              <a:rPr lang="en-US" sz="2400" dirty="0"/>
              <a:t> = k </a:t>
            </a:r>
            <a:r>
              <a:rPr lang="en-US" sz="2400" b="1" dirty="0">
                <a:solidFill>
                  <a:srgbClr val="F20000"/>
                </a:solidFill>
              </a:rPr>
              <a:t>(1)</a:t>
            </a:r>
            <a:r>
              <a:rPr lang="en-US" sz="2400" dirty="0"/>
              <a:t> = k = constant</a:t>
            </a:r>
          </a:p>
        </p:txBody>
      </p:sp>
      <p:pic>
        <p:nvPicPr>
          <p:cNvPr id="123907" name="Picture 3" descr="http://cdn.phys.org/newman/gfx/news/hires/2009/090313_platinum-hire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0097" y="2286425"/>
            <a:ext cx="2529205" cy="3161506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7DDA-DD10-4019-B4EE-2C47FE3A3F5E}" type="slidenum">
              <a:rPr lang="ar-SA" altLang="en-US" smtClean="0"/>
              <a:pPr/>
              <a:t>55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Summary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8150" y="1565275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1301" y="1565275"/>
            <a:ext cx="10328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Law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83025" y="1323975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Concentration-Time </a:t>
            </a:r>
          </a:p>
          <a:p>
            <a:pPr algn="ctr"/>
            <a:r>
              <a:rPr lang="en-US" dirty="0"/>
              <a:t>Equation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394991" y="1584325"/>
            <a:ext cx="964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Half-Life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4025" y="196215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250" y="23510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30250" y="322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30250" y="40592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646238" y="2349500"/>
            <a:ext cx="1208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503363" y="3227388"/>
            <a:ext cx="166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38275" y="4070350"/>
            <a:ext cx="177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rate = </a:t>
            </a:r>
            <a:r>
              <a:rPr lang="en-US" i="1"/>
              <a:t>k </a:t>
            </a:r>
            <a:r>
              <a:rPr lang="en-US"/>
              <a:t>[A]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752975" y="3200400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ln[A] = ln[A]</a:t>
            </a:r>
            <a:r>
              <a:rPr lang="en-US" baseline="-25000"/>
              <a:t>0</a:t>
            </a:r>
            <a:r>
              <a:rPr lang="en-US"/>
              <a:t> - </a:t>
            </a:r>
            <a:r>
              <a:rPr lang="en-US" i="1"/>
              <a:t>kt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841875" y="3841750"/>
            <a:ext cx="2133600" cy="863600"/>
            <a:chOff x="2640" y="1904"/>
            <a:chExt cx="1344" cy="544"/>
          </a:xfrm>
        </p:grpSpPr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2640" y="1904"/>
              <a:ext cx="350" cy="544"/>
              <a:chOff x="2640" y="1904"/>
              <a:chExt cx="350" cy="544"/>
            </a:xfrm>
          </p:grpSpPr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2703" y="1904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2640" y="2160"/>
                <a:ext cx="3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[A]</a:t>
                </a:r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2972" y="203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245" y="190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3170" y="2160"/>
              <a:ext cx="4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[A]</a:t>
              </a:r>
              <a:r>
                <a:rPr lang="en-US" baseline="-25000"/>
                <a:t>0</a:t>
              </a:r>
              <a:endParaRPr lang="en-US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3216" y="2176"/>
              <a:ext cx="2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554" y="2032"/>
              <a:ext cx="4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 </a:t>
              </a:r>
              <a:r>
                <a:rPr lang="en-US" i="1"/>
                <a:t>kt</a:t>
              </a:r>
              <a:endParaRPr lang="en-US"/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4962525" y="2305050"/>
            <a:ext cx="1892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[A] = [A]</a:t>
            </a:r>
            <a:r>
              <a:rPr lang="en-US" baseline="-25000"/>
              <a:t>0</a:t>
            </a:r>
            <a:r>
              <a:rPr lang="en-US"/>
              <a:t> - </a:t>
            </a:r>
            <a:r>
              <a:rPr lang="en-US" i="1"/>
              <a:t>kt</a:t>
            </a:r>
            <a:endParaRPr lang="en-US"/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7145338" y="2992438"/>
            <a:ext cx="1406525" cy="874712"/>
            <a:chOff x="1104" y="3097"/>
            <a:chExt cx="886" cy="551"/>
          </a:xfrm>
        </p:grpSpPr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1104" y="3185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t</a:t>
              </a:r>
              <a:r>
                <a:rPr lang="en-US" baseline="-25000">
                  <a:cs typeface="Arial" charset="0"/>
                </a:rPr>
                <a:t>½</a:t>
              </a:r>
              <a:endParaRPr lang="en-US" i="1" baseline="-25000"/>
            </a:p>
          </p:txBody>
        </p:sp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1336" y="3097"/>
              <a:ext cx="654" cy="551"/>
              <a:chOff x="2460" y="2256"/>
              <a:chExt cx="654" cy="551"/>
            </a:xfrm>
          </p:grpSpPr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2688" y="2256"/>
                <a:ext cx="426" cy="551"/>
                <a:chOff x="3110" y="3241"/>
                <a:chExt cx="426" cy="551"/>
              </a:xfrm>
            </p:grpSpPr>
            <p:sp>
              <p:nvSpPr>
                <p:cNvPr id="3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110" y="3241"/>
                  <a:ext cx="42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ln 2</a:t>
                  </a:r>
                </a:p>
              </p:txBody>
            </p:sp>
            <p:sp>
              <p:nvSpPr>
                <p:cNvPr id="3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190" y="3504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34" name="Line 33"/>
                <p:cNvSpPr>
                  <a:spLocks noChangeShapeType="1"/>
                </p:cNvSpPr>
                <p:nvPr/>
              </p:nvSpPr>
              <p:spPr bwMode="auto">
                <a:xfrm>
                  <a:off x="3128" y="3517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2460" y="2384"/>
                <a:ext cx="22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=</a:t>
                </a:r>
              </a:p>
            </p:txBody>
          </p:sp>
        </p:grpSp>
      </p:grp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7091363" y="2114550"/>
            <a:ext cx="1430337" cy="827088"/>
            <a:chOff x="549" y="3079"/>
            <a:chExt cx="901" cy="521"/>
          </a:xfrm>
        </p:grpSpPr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549" y="3191"/>
              <a:ext cx="4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t</a:t>
              </a:r>
              <a:r>
                <a:rPr lang="en-US" i="1" baseline="-25000">
                  <a:cs typeface="Arial" charset="0"/>
                </a:rPr>
                <a:t>½</a:t>
              </a:r>
              <a:r>
                <a:rPr lang="en-US"/>
                <a:t> =</a:t>
              </a:r>
            </a:p>
          </p:txBody>
        </p:sp>
        <p:grpSp>
          <p:nvGrpSpPr>
            <p:cNvPr id="37" name="Group 37"/>
            <p:cNvGrpSpPr>
              <a:grpSpLocks/>
            </p:cNvGrpSpPr>
            <p:nvPr/>
          </p:nvGrpSpPr>
          <p:grpSpPr bwMode="auto">
            <a:xfrm>
              <a:off x="970" y="3079"/>
              <a:ext cx="480" cy="521"/>
              <a:chOff x="970" y="3079"/>
              <a:chExt cx="480" cy="521"/>
            </a:xfrm>
          </p:grpSpPr>
          <p:sp>
            <p:nvSpPr>
              <p:cNvPr id="38" name="Text Box 38"/>
              <p:cNvSpPr txBox="1">
                <a:spLocks noChangeArrowheads="1"/>
              </p:cNvSpPr>
              <p:nvPr/>
            </p:nvSpPr>
            <p:spPr bwMode="auto">
              <a:xfrm>
                <a:off x="1001" y="3079"/>
                <a:ext cx="42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[A]</a:t>
                </a:r>
                <a:r>
                  <a:rPr lang="en-US" baseline="-25000"/>
                  <a:t>0</a:t>
                </a:r>
                <a:endParaRPr lang="en-US"/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1051" y="3312"/>
                <a:ext cx="31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2</a:t>
                </a:r>
                <a:r>
                  <a:rPr lang="en-US" i="1"/>
                  <a:t>k</a:t>
                </a:r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>
                <a:off x="970" y="3359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1" name="Group 41"/>
          <p:cNvGrpSpPr>
            <a:grpSpLocks/>
          </p:cNvGrpSpPr>
          <p:nvPr/>
        </p:nvGrpSpPr>
        <p:grpSpPr bwMode="auto">
          <a:xfrm>
            <a:off x="7077075" y="3867150"/>
            <a:ext cx="1460500" cy="827088"/>
            <a:chOff x="432" y="3008"/>
            <a:chExt cx="920" cy="521"/>
          </a:xfrm>
        </p:grpSpPr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432" y="3120"/>
              <a:ext cx="4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t</a:t>
              </a:r>
              <a:r>
                <a:rPr lang="en-US" i="1" baseline="-25000">
                  <a:cs typeface="Arial" charset="0"/>
                </a:rPr>
                <a:t>½</a:t>
              </a:r>
              <a:r>
                <a:rPr lang="en-US"/>
                <a:t> =</a:t>
              </a:r>
            </a:p>
          </p:txBody>
        </p:sp>
        <p:grpSp>
          <p:nvGrpSpPr>
            <p:cNvPr id="43" name="Group 43"/>
            <p:cNvGrpSpPr>
              <a:grpSpLocks/>
            </p:cNvGrpSpPr>
            <p:nvPr/>
          </p:nvGrpSpPr>
          <p:grpSpPr bwMode="auto">
            <a:xfrm>
              <a:off x="835" y="3008"/>
              <a:ext cx="517" cy="521"/>
              <a:chOff x="1382" y="3584"/>
              <a:chExt cx="517" cy="521"/>
            </a:xfrm>
          </p:grpSpPr>
          <p:sp>
            <p:nvSpPr>
              <p:cNvPr id="44" name="Text Box 44"/>
              <p:cNvSpPr txBox="1">
                <a:spLocks noChangeArrowheads="1"/>
              </p:cNvSpPr>
              <p:nvPr/>
            </p:nvSpPr>
            <p:spPr bwMode="auto">
              <a:xfrm>
                <a:off x="1529" y="3584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45" name="Text Box 45"/>
              <p:cNvSpPr txBox="1">
                <a:spLocks noChangeArrowheads="1"/>
              </p:cNvSpPr>
              <p:nvPr/>
            </p:nvSpPr>
            <p:spPr bwMode="auto">
              <a:xfrm>
                <a:off x="1382" y="3817"/>
                <a:ext cx="5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k</a:t>
                </a:r>
                <a:r>
                  <a:rPr lang="en-US"/>
                  <a:t>[A]</a:t>
                </a:r>
                <a:r>
                  <a:rPr lang="en-US" baseline="-25000"/>
                  <a:t>0</a:t>
                </a:r>
                <a:endParaRPr lang="en-US" i="1"/>
              </a:p>
            </p:txBody>
          </p:sp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>
                <a:off x="1400" y="3840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971800" y="1565275"/>
            <a:ext cx="1127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Units on </a:t>
            </a:r>
            <a:r>
              <a:rPr lang="en-US" i="1" dirty="0"/>
              <a:t>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89364" y="406348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M</a:t>
            </a:r>
            <a:r>
              <a:rPr lang="en-US" altLang="en-US" baseline="30000" dirty="0"/>
              <a:t>-1</a:t>
            </a:r>
            <a:r>
              <a:rPr lang="en-US" altLang="en-US" dirty="0"/>
              <a:t> s</a:t>
            </a:r>
            <a:r>
              <a:rPr lang="en-US" altLang="en-US" baseline="30000" dirty="0"/>
              <a:t>-1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451289" y="3244334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</a:t>
            </a:r>
            <a:r>
              <a:rPr lang="en-US" altLang="en-US" baseline="30000" dirty="0"/>
              <a:t>-1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327464" y="2368034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M</a:t>
            </a:r>
            <a:r>
              <a:rPr lang="en-US" altLang="en-US" baseline="30000" dirty="0"/>
              <a:t> </a:t>
            </a:r>
            <a:r>
              <a:rPr lang="en-US" altLang="en-US" dirty="0"/>
              <a:t>s</a:t>
            </a:r>
            <a:r>
              <a:rPr lang="en-US" altLang="en-US" baseline="30000" dirty="0"/>
              <a:t>-1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chemwiki.ucdavis.edu/@api/deki/files/8442/u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404" y="4749324"/>
            <a:ext cx="2826346" cy="2261075"/>
          </a:xfrm>
          <a:prstGeom prst="rect">
            <a:avLst/>
          </a:prstGeom>
          <a:noFill/>
        </p:spPr>
      </p:pic>
      <p:pic>
        <p:nvPicPr>
          <p:cNvPr id="133124" name="Picture 4" descr="http://chemwiki.ucdavis.edu/@api/deki/files/8438/b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6350" y="4762500"/>
            <a:ext cx="2607469" cy="20859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Summary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69693" y="1978025"/>
            <a:ext cx="1938740" cy="742950"/>
            <a:chOff x="2010325" y="5562466"/>
            <a:chExt cx="1938740" cy="742950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11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2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3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6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7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8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9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7030A0"/>
                  </a:solidFill>
                </a:rPr>
                <a:t>k</a:t>
              </a:r>
              <a:r>
                <a:rPr lang="en-US" i="1" dirty="0" err="1">
                  <a:solidFill>
                    <a:srgbClr val="FFC000"/>
                  </a:solidFill>
                </a:rPr>
                <a:t>t</a:t>
              </a:r>
              <a:r>
                <a:rPr lang="en-US" dirty="0"/>
                <a:t>  +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37871" y="1892300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14700" y="1466110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Order Reaction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4047" y="1469220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Order Reaction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875" y="1466110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Zero Order Reaction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38100" y="1901825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pic>
        <p:nvPicPr>
          <p:cNvPr id="24" name="Picture 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484" y="2889802"/>
            <a:ext cx="2521414" cy="221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7298" y="2775245"/>
            <a:ext cx="2462403" cy="237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50" y="2867025"/>
            <a:ext cx="22695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031125" y="1092200"/>
            <a:ext cx="883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992931" y="1089978"/>
            <a:ext cx="1210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111036" y="1098550"/>
            <a:ext cx="1289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9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Side note: Third Order Kinetics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6187" y="5514886"/>
            <a:ext cx="667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One possibility for the mechanism of this reaction would be a three-body collision (i.e. a true </a:t>
            </a:r>
            <a:r>
              <a:rPr lang="en-US" sz="2000" dirty="0" err="1"/>
              <a:t>termolecular</a:t>
            </a:r>
            <a:r>
              <a:rPr lang="en-US" sz="2000" dirty="0"/>
              <a:t> reaction).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6187" y="971461"/>
            <a:ext cx="6677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Rare and typically slow!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193" y="1804989"/>
            <a:ext cx="2411413" cy="49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3975" y="1733550"/>
            <a:ext cx="2482850" cy="59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7" descr="https://encrypted-tbn1.gstatic.com/images?q=tbn:ANd9GcSKOqNwOpQfn5jgQgeh79X2jiuszJ54HFXVsGMfn_s6ZjGgAZ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892" y="2724150"/>
            <a:ext cx="1999265" cy="2547452"/>
          </a:xfrm>
          <a:prstGeom prst="rect">
            <a:avLst/>
          </a:prstGeom>
          <a:noFill/>
        </p:spPr>
      </p:pic>
      <p:pic>
        <p:nvPicPr>
          <p:cNvPr id="138249" name="Picture 9" descr="http://chemwiki.ucdavis.edu/@api/deki/files/8441/te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191" y="3013075"/>
            <a:ext cx="2115344" cy="1692275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8600" y="887729"/>
            <a:ext cx="6172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/>
              <a:t>Set up the reaction.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/>
              <a:t>Measure concentration change over time.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/>
              <a:t>Graph </a:t>
            </a:r>
            <a:r>
              <a:rPr lang="en-US" sz="2400"/>
              <a:t>the result.</a:t>
            </a:r>
            <a:endParaRPr lang="en-US" sz="2400" dirty="0"/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/>
              <a:t>Find the graph that generates a straight line.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19190" y="5629910"/>
            <a:ext cx="1972387" cy="832866"/>
            <a:chOff x="1964289" y="5505316"/>
            <a:chExt cx="1972387" cy="832866"/>
          </a:xfrm>
        </p:grpSpPr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1964289" y="5525379"/>
              <a:ext cx="552451" cy="812803"/>
              <a:chOff x="2646" y="1939"/>
              <a:chExt cx="348" cy="512"/>
            </a:xfrm>
          </p:grpSpPr>
          <p:sp>
            <p:nvSpPr>
              <p:cNvPr id="17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39"/>
                <a:ext cx="2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8" name="Text Box 41"/>
              <p:cNvSpPr txBox="1">
                <a:spLocks noChangeArrowheads="1"/>
              </p:cNvSpPr>
              <p:nvPr/>
            </p:nvSpPr>
            <p:spPr bwMode="auto">
              <a:xfrm>
                <a:off x="2646" y="2160"/>
                <a:ext cx="34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9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p:sp>
          <p:nvSpPr>
            <p:cNvPr id="13" name="Text Box 46"/>
            <p:cNvSpPr txBox="1">
              <a:spLocks noChangeArrowheads="1"/>
            </p:cNvSpPr>
            <p:nvPr/>
          </p:nvSpPr>
          <p:spPr bwMode="auto">
            <a:xfrm>
              <a:off x="3391852" y="5505316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14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559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[A]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7859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rgbClr val="7030A0"/>
                  </a:solidFill>
                </a:rPr>
                <a:t>k</a:t>
              </a:r>
              <a:r>
                <a:rPr lang="en-US" sz="2400" i="1" dirty="0" err="1">
                  <a:solidFill>
                    <a:srgbClr val="FFC000"/>
                  </a:solidFill>
                </a:rPr>
                <a:t>t</a:t>
              </a:r>
              <a:r>
                <a:rPr lang="en-US" sz="2400" dirty="0"/>
                <a:t>  +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44834" y="5658485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421663" y="5232295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Order Reaction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1010" y="5235405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Order Reaction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9838" y="5232295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Zero Order Reaction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863" y="5668010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pic>
        <p:nvPicPr>
          <p:cNvPr id="139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" y="2816225"/>
            <a:ext cx="2371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212" y="2800350"/>
            <a:ext cx="2466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495" y="2826068"/>
            <a:ext cx="26860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67"/>
          <p:cNvSpPr>
            <a:spLocks noGrp="1"/>
          </p:cNvSpPr>
          <p:nvPr>
            <p:ph type="title"/>
          </p:nvPr>
        </p:nvSpPr>
        <p:spPr>
          <a:xfrm>
            <a:off x="442686" y="2601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Relative Reaction Rates</a:t>
            </a:r>
            <a:br>
              <a:rPr lang="en-US" u="sng" dirty="0"/>
            </a:br>
            <a:endParaRPr lang="en-US" u="sng" dirty="0"/>
          </a:p>
        </p:txBody>
      </p:sp>
      <p:sp>
        <p:nvSpPr>
          <p:cNvPr id="6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AAC7E-12BE-4179-8932-5F393781F30B}" type="slidenum">
              <a:rPr lang="en-US"/>
              <a:pPr>
                <a:defRPr/>
              </a:pPr>
              <a:t>6</a:t>
            </a:fld>
            <a:endParaRPr lang="en-US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3692071" y="3570466"/>
            <a:ext cx="1650999" cy="461963"/>
            <a:chOff x="2296" y="2137"/>
            <a:chExt cx="1040" cy="291"/>
          </a:xfrm>
        </p:grpSpPr>
        <p:sp>
          <p:nvSpPr>
            <p:cNvPr id="13377" name="Text Box 5"/>
            <p:cNvSpPr txBox="1">
              <a:spLocks noChangeArrowheads="1"/>
            </p:cNvSpPr>
            <p:nvPr/>
          </p:nvSpPr>
          <p:spPr bwMode="auto">
            <a:xfrm>
              <a:off x="2296" y="2137"/>
              <a:ext cx="10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dirty="0"/>
                <a:t>2</a:t>
              </a:r>
              <a:r>
                <a:rPr lang="en-US" altLang="en-US" dirty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  <a:r>
                <a:rPr lang="en-US" altLang="en-US" dirty="0"/>
                <a:t>          </a:t>
              </a:r>
              <a:r>
                <a:rPr lang="en-US" altLang="en-US" dirty="0">
                  <a:solidFill>
                    <a:srgbClr val="7030A0"/>
                  </a:solidFill>
                </a:rPr>
                <a:t>D</a:t>
              </a:r>
            </a:p>
          </p:txBody>
        </p:sp>
        <p:sp>
          <p:nvSpPr>
            <p:cNvPr id="13378" name="Line 6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66486" y="4100238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Two moles of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altLang="en-US" dirty="0"/>
              <a:t> disappear for each mole of </a:t>
            </a:r>
            <a:r>
              <a:rPr lang="en-US" altLang="en-US" dirty="0">
                <a:solidFill>
                  <a:srgbClr val="7030A0"/>
                </a:solidFill>
              </a:rPr>
              <a:t>D</a:t>
            </a:r>
            <a:r>
              <a:rPr lang="en-US" altLang="en-US" dirty="0"/>
              <a:t> that is formed.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838021" y="4577379"/>
            <a:ext cx="1847849" cy="879475"/>
            <a:chOff x="518" y="3200"/>
            <a:chExt cx="1164" cy="554"/>
          </a:xfrm>
        </p:grpSpPr>
        <p:sp>
          <p:nvSpPr>
            <p:cNvPr id="13372" name="Text Box 15"/>
            <p:cNvSpPr txBox="1">
              <a:spLocks noChangeArrowheads="1"/>
            </p:cNvSpPr>
            <p:nvPr/>
          </p:nvSpPr>
          <p:spPr bwMode="auto">
            <a:xfrm>
              <a:off x="518" y="3337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13373" name="Group 16"/>
            <p:cNvGrpSpPr>
              <a:grpSpLocks/>
            </p:cNvGrpSpPr>
            <p:nvPr/>
          </p:nvGrpSpPr>
          <p:grpSpPr bwMode="auto">
            <a:xfrm>
              <a:off x="1200" y="3200"/>
              <a:ext cx="482" cy="554"/>
              <a:chOff x="2054" y="3286"/>
              <a:chExt cx="482" cy="554"/>
            </a:xfrm>
          </p:grpSpPr>
          <p:sp>
            <p:nvSpPr>
              <p:cNvPr id="13374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8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rgbClr val="7030A0"/>
                    </a:solidFill>
                  </a:rPr>
                  <a:t>D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13375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13376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079168" y="5841708"/>
            <a:ext cx="2284413" cy="925512"/>
            <a:chOff x="195" y="2400"/>
            <a:chExt cx="1439" cy="583"/>
          </a:xfrm>
        </p:grpSpPr>
        <p:sp>
          <p:nvSpPr>
            <p:cNvPr id="13363" name="Text Box 9"/>
            <p:cNvSpPr txBox="1">
              <a:spLocks noChangeArrowheads="1"/>
            </p:cNvSpPr>
            <p:nvPr/>
          </p:nvSpPr>
          <p:spPr bwMode="auto">
            <a:xfrm>
              <a:off x="195" y="25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13364" name="Group 10"/>
            <p:cNvGrpSpPr>
              <a:grpSpLocks/>
            </p:cNvGrpSpPr>
            <p:nvPr/>
          </p:nvGrpSpPr>
          <p:grpSpPr bwMode="auto">
            <a:xfrm>
              <a:off x="1152" y="2400"/>
              <a:ext cx="482" cy="554"/>
              <a:chOff x="2054" y="3286"/>
              <a:chExt cx="482" cy="554"/>
            </a:xfrm>
          </p:grpSpPr>
          <p:sp>
            <p:nvSpPr>
              <p:cNvPr id="1336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8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1337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1337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65" name="Group 23"/>
            <p:cNvGrpSpPr>
              <a:grpSpLocks/>
            </p:cNvGrpSpPr>
            <p:nvPr/>
          </p:nvGrpSpPr>
          <p:grpSpPr bwMode="auto">
            <a:xfrm>
              <a:off x="929" y="2432"/>
              <a:ext cx="223" cy="551"/>
              <a:chOff x="2155" y="3433"/>
              <a:chExt cx="223" cy="551"/>
            </a:xfrm>
          </p:grpSpPr>
          <p:sp>
            <p:nvSpPr>
              <p:cNvPr id="13366" name="Text Box 20"/>
              <p:cNvSpPr txBox="1">
                <a:spLocks noChangeArrowheads="1"/>
              </p:cNvSpPr>
              <p:nvPr/>
            </p:nvSpPr>
            <p:spPr bwMode="auto">
              <a:xfrm>
                <a:off x="2155" y="3433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  <p:sp>
            <p:nvSpPr>
              <p:cNvPr id="13367" name="Text Box 21"/>
              <p:cNvSpPr txBox="1">
                <a:spLocks noChangeArrowheads="1"/>
              </p:cNvSpPr>
              <p:nvPr/>
            </p:nvSpPr>
            <p:spPr bwMode="auto">
              <a:xfrm>
                <a:off x="2155" y="3696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2</a:t>
                </a:r>
              </a:p>
            </p:txBody>
          </p:sp>
          <p:sp>
            <p:nvSpPr>
              <p:cNvPr id="13368" name="Line 22"/>
              <p:cNvSpPr>
                <a:spLocks noChangeShapeType="1"/>
              </p:cNvSpPr>
              <p:nvPr/>
            </p:nvSpPr>
            <p:spPr bwMode="auto">
              <a:xfrm>
                <a:off x="2194" y="3709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843567" y="979662"/>
            <a:ext cx="1427162" cy="461963"/>
            <a:chOff x="2437" y="2137"/>
            <a:chExt cx="899" cy="291"/>
          </a:xfrm>
        </p:grpSpPr>
        <p:sp>
          <p:nvSpPr>
            <p:cNvPr id="73" name="Text Box 5"/>
            <p:cNvSpPr txBox="1">
              <a:spLocks noChangeArrowheads="1"/>
            </p:cNvSpPr>
            <p:nvPr/>
          </p:nvSpPr>
          <p:spPr bwMode="auto">
            <a:xfrm>
              <a:off x="2437" y="2137"/>
              <a:ext cx="8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dirty="0">
                  <a:solidFill>
                    <a:srgbClr val="0000FF"/>
                  </a:solidFill>
                </a:rPr>
                <a:t>A</a:t>
              </a:r>
              <a:r>
                <a:rPr lang="en-US" altLang="en-US" dirty="0"/>
                <a:t>          </a:t>
              </a:r>
              <a:r>
                <a:rPr lang="en-US" alt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4" name="Line 6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424769" y="156749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One mole of </a:t>
            </a:r>
            <a:r>
              <a:rPr lang="en-US" altLang="en-US" dirty="0">
                <a:solidFill>
                  <a:srgbClr val="0000FF"/>
                </a:solidFill>
              </a:rPr>
              <a:t>A</a:t>
            </a:r>
            <a:r>
              <a:rPr lang="en-US" altLang="en-US" dirty="0"/>
              <a:t> disappears for each mole of </a:t>
            </a:r>
            <a:r>
              <a:rPr lang="en-US" altLang="en-US" dirty="0">
                <a:solidFill>
                  <a:srgbClr val="FF0000"/>
                </a:solidFill>
              </a:rPr>
              <a:t>B</a:t>
            </a:r>
            <a:r>
              <a:rPr lang="en-US" altLang="en-US" dirty="0"/>
              <a:t> that is formed.</a:t>
            </a:r>
          </a:p>
        </p:txBody>
      </p:sp>
      <p:grpSp>
        <p:nvGrpSpPr>
          <p:cNvPr id="76" name="Group 14"/>
          <p:cNvGrpSpPr>
            <a:grpSpLocks/>
          </p:cNvGrpSpPr>
          <p:nvPr/>
        </p:nvGrpSpPr>
        <p:grpSpPr bwMode="auto">
          <a:xfrm>
            <a:off x="4673825" y="2088192"/>
            <a:ext cx="1824037" cy="879475"/>
            <a:chOff x="518" y="3200"/>
            <a:chExt cx="1149" cy="554"/>
          </a:xfrm>
        </p:grpSpPr>
        <p:sp>
          <p:nvSpPr>
            <p:cNvPr id="77" name="Text Box 15"/>
            <p:cNvSpPr txBox="1">
              <a:spLocks noChangeArrowheads="1"/>
            </p:cNvSpPr>
            <p:nvPr/>
          </p:nvSpPr>
          <p:spPr bwMode="auto">
            <a:xfrm>
              <a:off x="518" y="3337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78" name="Group 16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79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B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80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81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" name="Group 24"/>
          <p:cNvGrpSpPr>
            <a:grpSpLocks/>
          </p:cNvGrpSpPr>
          <p:nvPr/>
        </p:nvGrpSpPr>
        <p:grpSpPr bwMode="auto">
          <a:xfrm>
            <a:off x="2312307" y="2104300"/>
            <a:ext cx="1897063" cy="879475"/>
            <a:chOff x="424" y="2400"/>
            <a:chExt cx="1195" cy="554"/>
          </a:xfrm>
        </p:grpSpPr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424" y="25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rate = -</a:t>
              </a:r>
            </a:p>
          </p:txBody>
        </p:sp>
        <p:grpSp>
          <p:nvGrpSpPr>
            <p:cNvPr id="84" name="Group 10"/>
            <p:cNvGrpSpPr>
              <a:grpSpLocks/>
            </p:cNvGrpSpPr>
            <p:nvPr/>
          </p:nvGrpSpPr>
          <p:grpSpPr bwMode="auto">
            <a:xfrm>
              <a:off x="1152" y="2400"/>
              <a:ext cx="467" cy="554"/>
              <a:chOff x="2054" y="3286"/>
              <a:chExt cx="467" cy="554"/>
            </a:xfrm>
          </p:grpSpPr>
          <p:sp>
            <p:nvSpPr>
              <p:cNvPr id="8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rgbClr val="0000FF"/>
                    </a:solidFill>
                  </a:rPr>
                  <a:t>A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9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9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93" name="Straight Connector 92"/>
          <p:cNvCxnSpPr/>
          <p:nvPr/>
        </p:nvCxnSpPr>
        <p:spPr>
          <a:xfrm>
            <a:off x="0" y="343989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24"/>
          <p:cNvGrpSpPr>
            <a:grpSpLocks/>
          </p:cNvGrpSpPr>
          <p:nvPr/>
        </p:nvGrpSpPr>
        <p:grpSpPr bwMode="auto">
          <a:xfrm>
            <a:off x="2029057" y="4586224"/>
            <a:ext cx="2327282" cy="879475"/>
            <a:chOff x="168" y="2400"/>
            <a:chExt cx="1466" cy="554"/>
          </a:xfrm>
        </p:grpSpPr>
        <p:sp>
          <p:nvSpPr>
            <p:cNvPr id="95" name="Text Box 9"/>
            <p:cNvSpPr txBox="1">
              <a:spLocks noChangeArrowheads="1"/>
            </p:cNvSpPr>
            <p:nvPr/>
          </p:nvSpPr>
          <p:spPr bwMode="auto">
            <a:xfrm>
              <a:off x="168" y="2546"/>
              <a:ext cx="104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2 x rate = -</a:t>
              </a:r>
            </a:p>
          </p:txBody>
        </p:sp>
        <p:grpSp>
          <p:nvGrpSpPr>
            <p:cNvPr id="96" name="Group 10"/>
            <p:cNvGrpSpPr>
              <a:grpSpLocks/>
            </p:cNvGrpSpPr>
            <p:nvPr/>
          </p:nvGrpSpPr>
          <p:grpSpPr bwMode="auto">
            <a:xfrm>
              <a:off x="1152" y="2400"/>
              <a:ext cx="482" cy="554"/>
              <a:chOff x="2054" y="3286"/>
              <a:chExt cx="482" cy="554"/>
            </a:xfrm>
          </p:grpSpPr>
          <p:sp>
            <p:nvSpPr>
              <p:cNvPr id="101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8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102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103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4" name="TextBox 103"/>
          <p:cNvSpPr txBox="1"/>
          <p:nvPr/>
        </p:nvSpPr>
        <p:spPr>
          <a:xfrm>
            <a:off x="2989939" y="5384801"/>
            <a:ext cx="63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5585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grpSp>
        <p:nvGrpSpPr>
          <p:cNvPr id="2" name="Group 4"/>
          <p:cNvGrpSpPr/>
          <p:nvPr/>
        </p:nvGrpSpPr>
        <p:grpSpPr>
          <a:xfrm>
            <a:off x="6696925" y="526282"/>
            <a:ext cx="1972387" cy="832866"/>
            <a:chOff x="1964289" y="5505316"/>
            <a:chExt cx="1972387" cy="832866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1964289" y="5525379"/>
              <a:ext cx="552451" cy="812803"/>
              <a:chOff x="2646" y="1939"/>
              <a:chExt cx="348" cy="512"/>
            </a:xfrm>
          </p:grpSpPr>
          <p:sp>
            <p:nvSpPr>
              <p:cNvPr id="12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39"/>
                <a:ext cx="2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3" name="Text Box 41"/>
              <p:cNvSpPr txBox="1">
                <a:spLocks noChangeArrowheads="1"/>
              </p:cNvSpPr>
              <p:nvPr/>
            </p:nvSpPr>
            <p:spPr bwMode="auto">
              <a:xfrm>
                <a:off x="2646" y="2160"/>
                <a:ext cx="34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4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3391852" y="5505316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9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559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[A]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10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7859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rgbClr val="7030A0"/>
                  </a:solidFill>
                </a:rPr>
                <a:t>k</a:t>
              </a:r>
              <a:r>
                <a:rPr lang="en-US" sz="2400" i="1" dirty="0" err="1">
                  <a:solidFill>
                    <a:srgbClr val="FFC000"/>
                  </a:solidFill>
                </a:rPr>
                <a:t>t</a:t>
              </a:r>
              <a:r>
                <a:rPr lang="en-US" sz="2400" dirty="0"/>
                <a:t>  +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22569" y="554857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99398" y="12866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Order Reaction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8745" y="13177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Order Reaction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73" y="12866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Zero Order Reaction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53402" y="564382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pic>
        <p:nvPicPr>
          <p:cNvPr id="20" name="Picture 6" descr="Graphs of concentration versus time, log concentration versus time and reciprocal of concentration versus time for a second order reactio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38" y="1352121"/>
            <a:ext cx="4480243" cy="167300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745751" y="3054702"/>
            <a:ext cx="3036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7850" indent="-342900">
              <a:buFontTx/>
              <a:buAutoNum type="alphaUcParenR"/>
            </a:pPr>
            <a:r>
              <a:rPr lang="en-US" sz="2400"/>
              <a:t>zero order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first order</a:t>
            </a:r>
          </a:p>
          <a:p>
            <a:pPr marL="577850" indent="-342900">
              <a:buAutoNum type="alphaUcParenR"/>
            </a:pPr>
            <a:r>
              <a:rPr lang="en-US" sz="2400"/>
              <a:t>second order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60888" y="2537526"/>
            <a:ext cx="38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3333FF"/>
                </a:solidFill>
              </a:rPr>
              <a:t>Question: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grpSp>
        <p:nvGrpSpPr>
          <p:cNvPr id="2" name="Group 4"/>
          <p:cNvGrpSpPr/>
          <p:nvPr/>
        </p:nvGrpSpPr>
        <p:grpSpPr>
          <a:xfrm>
            <a:off x="6696925" y="526282"/>
            <a:ext cx="1972387" cy="832866"/>
            <a:chOff x="1964289" y="5505316"/>
            <a:chExt cx="1972387" cy="832866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1964289" y="5525379"/>
              <a:ext cx="552451" cy="812803"/>
              <a:chOff x="2646" y="1939"/>
              <a:chExt cx="348" cy="512"/>
            </a:xfrm>
          </p:grpSpPr>
          <p:sp>
            <p:nvSpPr>
              <p:cNvPr id="12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39"/>
                <a:ext cx="2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3" name="Text Box 41"/>
              <p:cNvSpPr txBox="1">
                <a:spLocks noChangeArrowheads="1"/>
              </p:cNvSpPr>
              <p:nvPr/>
            </p:nvSpPr>
            <p:spPr bwMode="auto">
              <a:xfrm>
                <a:off x="2646" y="2160"/>
                <a:ext cx="34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4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3391852" y="5505316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9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559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[A]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10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7859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rgbClr val="7030A0"/>
                  </a:solidFill>
                </a:rPr>
                <a:t>k</a:t>
              </a:r>
              <a:r>
                <a:rPr lang="en-US" sz="2400" i="1" dirty="0" err="1">
                  <a:solidFill>
                    <a:srgbClr val="FFC000"/>
                  </a:solidFill>
                </a:rPr>
                <a:t>t</a:t>
              </a:r>
              <a:r>
                <a:rPr lang="en-US" sz="2400" dirty="0"/>
                <a:t>  +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22569" y="554857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99398" y="12866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Order Reaction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8745" y="13177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Order Reaction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73" y="12866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Zero Order Reaction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53402" y="564382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pic>
        <p:nvPicPr>
          <p:cNvPr id="20" name="Picture 6" descr="Graphs of concentration versus time, log concentration versus time and reciprocal of concentration versus time for a second order reaction.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417538" y="1352121"/>
            <a:ext cx="4480243" cy="167300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745751" y="3054702"/>
            <a:ext cx="3036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7850" indent="-342900">
              <a:buFontTx/>
              <a:buAutoNum type="alphaUcParenR"/>
            </a:pPr>
            <a:r>
              <a:rPr lang="en-US" sz="2400"/>
              <a:t>zero order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first order</a:t>
            </a:r>
          </a:p>
          <a:p>
            <a:pPr marL="577850" indent="-342900">
              <a:buAutoNum type="alphaUcParenR"/>
            </a:pPr>
            <a:r>
              <a:rPr lang="en-US" sz="2400"/>
              <a:t>second order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60888" y="2537526"/>
            <a:ext cx="38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3333FF"/>
                </a:solidFill>
              </a:rPr>
              <a:t>Question: 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30" y="3183285"/>
            <a:ext cx="4359349" cy="154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696925" y="526282"/>
            <a:ext cx="1972387" cy="832866"/>
            <a:chOff x="1964289" y="5505316"/>
            <a:chExt cx="1972387" cy="832866"/>
          </a:xfrm>
        </p:grpSpPr>
        <p:grpSp>
          <p:nvGrpSpPr>
            <p:cNvPr id="6" name="Group 43"/>
            <p:cNvGrpSpPr>
              <a:grpSpLocks/>
            </p:cNvGrpSpPr>
            <p:nvPr/>
          </p:nvGrpSpPr>
          <p:grpSpPr bwMode="auto">
            <a:xfrm>
              <a:off x="1964289" y="5525379"/>
              <a:ext cx="552451" cy="812803"/>
              <a:chOff x="2646" y="1939"/>
              <a:chExt cx="348" cy="512"/>
            </a:xfrm>
          </p:grpSpPr>
          <p:sp>
            <p:nvSpPr>
              <p:cNvPr id="12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39"/>
                <a:ext cx="2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3" name="Text Box 41"/>
              <p:cNvSpPr txBox="1">
                <a:spLocks noChangeArrowheads="1"/>
              </p:cNvSpPr>
              <p:nvPr/>
            </p:nvSpPr>
            <p:spPr bwMode="auto">
              <a:xfrm>
                <a:off x="2646" y="2160"/>
                <a:ext cx="34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4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p:sp>
          <p:nvSpPr>
            <p:cNvPr id="8" name="Text Box 46"/>
            <p:cNvSpPr txBox="1">
              <a:spLocks noChangeArrowheads="1"/>
            </p:cNvSpPr>
            <p:nvPr/>
          </p:nvSpPr>
          <p:spPr bwMode="auto">
            <a:xfrm>
              <a:off x="3391852" y="5505316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9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559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[A]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10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7859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rgbClr val="7030A0"/>
                  </a:solidFill>
                </a:rPr>
                <a:t>k</a:t>
              </a:r>
              <a:r>
                <a:rPr lang="en-US" sz="2400" i="1" dirty="0" err="1">
                  <a:solidFill>
                    <a:srgbClr val="FFC000"/>
                  </a:solidFill>
                </a:rPr>
                <a:t>t</a:t>
              </a:r>
              <a:r>
                <a:rPr lang="en-US" sz="2400" dirty="0"/>
                <a:t>  +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22569" y="554857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3333FF"/>
                </a:solidFill>
              </a:rPr>
              <a:t>ln</a:t>
            </a:r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</a:t>
            </a:r>
            <a:r>
              <a:rPr lang="en-US" sz="2400" dirty="0" err="1"/>
              <a:t>ln</a:t>
            </a:r>
            <a:r>
              <a:rPr lang="en-US" sz="2400" dirty="0"/>
              <a:t>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299398" y="12866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Order Reaction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8745" y="13177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Order Reaction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73" y="128667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Zero Order Reaction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53402" y="564382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[A]</a:t>
            </a:r>
            <a:r>
              <a:rPr lang="en-US" sz="2400" baseline="-25000" dirty="0">
                <a:solidFill>
                  <a:srgbClr val="3333FF"/>
                </a:solidFill>
              </a:rPr>
              <a:t>t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7030A0"/>
                </a:solidFill>
              </a:rPr>
              <a:t>-k</a:t>
            </a:r>
            <a:r>
              <a:rPr lang="en-US" sz="2400" dirty="0"/>
              <a:t>  • </a:t>
            </a:r>
            <a:r>
              <a:rPr lang="en-US" sz="2400" dirty="0">
                <a:solidFill>
                  <a:srgbClr val="FFC000"/>
                </a:solidFill>
              </a:rPr>
              <a:t>t</a:t>
            </a:r>
            <a:r>
              <a:rPr lang="en-US" sz="2400" dirty="0"/>
              <a:t> + [A]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pic>
        <p:nvPicPr>
          <p:cNvPr id="20" name="Picture 6" descr="Graphs of concentration versus time, log concentration versus time and reciprocal of concentration versus time for a second order reaction.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417538" y="1352121"/>
            <a:ext cx="4480243" cy="167300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5745751" y="3054702"/>
            <a:ext cx="3036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7850" indent="-342900">
              <a:buFontTx/>
              <a:buAutoNum type="alphaUcParenR"/>
            </a:pPr>
            <a:r>
              <a:rPr lang="en-US" sz="2400"/>
              <a:t>zero order</a:t>
            </a:r>
          </a:p>
          <a:p>
            <a:pPr marL="577850" indent="-342900">
              <a:buFontTx/>
              <a:buAutoNum type="alphaUcParenR"/>
            </a:pPr>
            <a:r>
              <a:rPr lang="en-US" sz="2400"/>
              <a:t>first order</a:t>
            </a:r>
          </a:p>
          <a:p>
            <a:pPr marL="577850" indent="-342900">
              <a:buAutoNum type="alphaUcParenR"/>
            </a:pPr>
            <a:r>
              <a:rPr lang="en-US" sz="2400"/>
              <a:t>second order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60888" y="2537526"/>
            <a:ext cx="382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3333FF"/>
                </a:solidFill>
              </a:rPr>
              <a:t>Question: 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99730" y="3183285"/>
            <a:ext cx="4359349" cy="154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78" y="4947508"/>
            <a:ext cx="4359348" cy="169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87485-E707-4248-AD7F-2EE00DE52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00" y="6356350"/>
            <a:ext cx="4953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5875B7-F6AA-41F1-8AD5-E2FAA6236667}"/>
              </a:ext>
            </a:extLst>
          </p:cNvPr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Note: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Units of k tells you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RO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">
                <a:hlinkClick r:id="" action="ppaction://ole?verb=0"/>
                <a:extLst>
                  <a:ext uri="{FF2B5EF4-FFF2-40B4-BE49-F238E27FC236}">
                    <a16:creationId xmlns:a16="http://schemas.microsoft.com/office/drawing/2014/main" id="{B991B6FA-59B9-48FC-8E28-8C15C25FD038}"/>
                  </a:ext>
                </a:extLst>
              </p:cNvPr>
              <p:cNvSpPr txBox="1"/>
              <p:nvPr/>
            </p:nvSpPr>
            <p:spPr bwMode="auto">
              <a:xfrm>
                <a:off x="3157538" y="1030288"/>
                <a:ext cx="2822575" cy="59531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rate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3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Object 2">
                <a:hlinkClick r:id="" action="ppaction://ole?verb=0"/>
                <a:extLst>
                  <a:ext uri="{FF2B5EF4-FFF2-40B4-BE49-F238E27FC236}">
                    <a16:creationId xmlns:a16="http://schemas.microsoft.com/office/drawing/2014/main" id="{B991B6FA-59B9-48FC-8E28-8C15C25FD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7538" y="1030288"/>
                <a:ext cx="2822575" cy="595312"/>
              </a:xfrm>
              <a:prstGeom prst="rect">
                <a:avLst/>
              </a:prstGeom>
              <a:blipFill>
                <a:blip r:embed="rId2"/>
                <a:stretch>
                  <a:fillRect r="-8639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2">
                <a:hlinkClick r:id="" action="ppaction://ole?verb=0"/>
                <a:extLst>
                  <a:ext uri="{FF2B5EF4-FFF2-40B4-BE49-F238E27FC236}">
                    <a16:creationId xmlns:a16="http://schemas.microsoft.com/office/drawing/2014/main" id="{6F7CB0A5-0D3F-41F3-8801-5578CF6D6C46}"/>
                  </a:ext>
                </a:extLst>
              </p:cNvPr>
              <p:cNvSpPr txBox="1"/>
              <p:nvPr/>
            </p:nvSpPr>
            <p:spPr bwMode="auto">
              <a:xfrm>
                <a:off x="3148987" y="2128474"/>
                <a:ext cx="4294427" cy="59531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Object 2">
                <a:hlinkClick r:id="" action="ppaction://ole?verb=0"/>
                <a:extLst>
                  <a:ext uri="{FF2B5EF4-FFF2-40B4-BE49-F238E27FC236}">
                    <a16:creationId xmlns:a16="http://schemas.microsoft.com/office/drawing/2014/main" id="{6F7CB0A5-0D3F-41F3-8801-5578CF6D6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8987" y="2128474"/>
                <a:ext cx="4294427" cy="595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3">
            <a:extLst>
              <a:ext uri="{FF2B5EF4-FFF2-40B4-BE49-F238E27FC236}">
                <a16:creationId xmlns:a16="http://schemas.microsoft.com/office/drawing/2014/main" id="{E8F7DD4A-1194-4387-94A3-75C7D4A7E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3032125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5ED9560A-4AF7-4769-8824-E6508D302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201" y="3032125"/>
            <a:ext cx="10328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Law</a:t>
            </a:r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BFE9F439-A80C-4880-95F3-697834CFFE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1925" y="3429000"/>
            <a:ext cx="4130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BF95CF67-52A8-40FA-82FD-76B6D2BFE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35766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7BDE5259-4678-4CF4-ABDB-5EDA0797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418465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A81987FB-3554-4359-8E3E-9FD3661F6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49164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CC1B9841-98DB-4F95-B3C3-190910B99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138" y="3575050"/>
            <a:ext cx="1208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DC7C9B87-48F4-473D-BAB6-7C8094A56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263" y="4186238"/>
            <a:ext cx="166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241D3A4D-A605-4E19-93BF-D534463E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4838700"/>
            <a:ext cx="147694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2</a:t>
            </a:r>
          </a:p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[A][B]</a:t>
            </a:r>
          </a:p>
          <a:p>
            <a:endParaRPr lang="en-US" dirty="0"/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52379C23-6E6D-43EC-8118-99C8A4961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032125"/>
            <a:ext cx="1127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Units on </a:t>
            </a:r>
            <a:r>
              <a:rPr lang="en-US" i="1" dirty="0"/>
              <a:t>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579284-4B69-46E5-A9B6-1866AFB881C4}"/>
              </a:ext>
            </a:extLst>
          </p:cNvPr>
          <p:cNvSpPr/>
          <p:nvPr/>
        </p:nvSpPr>
        <p:spPr>
          <a:xfrm>
            <a:off x="5537264" y="492073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M</a:t>
            </a:r>
            <a:r>
              <a:rPr lang="en-US" altLang="en-US" baseline="30000" dirty="0"/>
              <a:t>-1</a:t>
            </a:r>
            <a:r>
              <a:rPr lang="en-US" altLang="en-US" dirty="0"/>
              <a:t> s</a:t>
            </a:r>
            <a:r>
              <a:rPr lang="en-US" altLang="en-US" baseline="30000" dirty="0"/>
              <a:t>-1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0572BB-2C04-4B9F-8A2E-A56181650FB1}"/>
              </a:ext>
            </a:extLst>
          </p:cNvPr>
          <p:cNvSpPr/>
          <p:nvPr/>
        </p:nvSpPr>
        <p:spPr>
          <a:xfrm>
            <a:off x="5699189" y="4203184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</a:t>
            </a:r>
            <a:r>
              <a:rPr lang="en-US" altLang="en-US" baseline="30000" dirty="0"/>
              <a:t>-1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CA2B8E-9E00-401A-8ECD-9E1714D557C8}"/>
              </a:ext>
            </a:extLst>
          </p:cNvPr>
          <p:cNvSpPr/>
          <p:nvPr/>
        </p:nvSpPr>
        <p:spPr>
          <a:xfrm>
            <a:off x="5575364" y="3593584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M</a:t>
            </a:r>
            <a:r>
              <a:rPr lang="en-US" altLang="en-US" baseline="30000" dirty="0"/>
              <a:t> </a:t>
            </a:r>
            <a:r>
              <a:rPr lang="en-US" altLang="en-US" dirty="0"/>
              <a:t>s</a:t>
            </a:r>
            <a:r>
              <a:rPr lang="en-US" altLang="en-US" baseline="30000" dirty="0"/>
              <a:t>-1</a:t>
            </a:r>
            <a:endParaRPr lang="en-US" dirty="0"/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4999B4D8-D4A1-4723-B1B5-12FA25A69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5748337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BA1AD49F-6222-45FE-A0CE-AAD916E93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5759449"/>
            <a:ext cx="17414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3</a:t>
            </a:r>
          </a:p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2</a:t>
            </a:r>
            <a:r>
              <a:rPr lang="en-US" dirty="0"/>
              <a:t>[B]</a:t>
            </a:r>
          </a:p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[A][B][C]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36CCAA-CF98-4A8F-BF76-821C2F5134EF}"/>
              </a:ext>
            </a:extLst>
          </p:cNvPr>
          <p:cNvSpPr/>
          <p:nvPr/>
        </p:nvSpPr>
        <p:spPr>
          <a:xfrm>
            <a:off x="5537264" y="5752583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M</a:t>
            </a:r>
            <a:r>
              <a:rPr lang="en-US" altLang="en-US" baseline="30000" dirty="0"/>
              <a:t>-2</a:t>
            </a:r>
            <a:r>
              <a:rPr lang="en-US" altLang="en-US" dirty="0"/>
              <a:t> s</a:t>
            </a:r>
            <a:r>
              <a:rPr lang="en-US" altLang="en-US" baseline="30000" dirty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E8925-6517-4B90-9836-40A2BCFE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106137"/>
            <a:ext cx="7037573" cy="66457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7C9B5C-B260-47F9-A433-5C689568B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95" y="517143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C50841A-CA37-461D-8044-6231FCA0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95" y="54179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F2C9B5D-BBF9-4904-A912-1B7EBB6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3615" y="560841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0FA9018-EEAE-45B3-93E3-6AF788B8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9297" y="5872063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50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032" y="2047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/>
              <a:t>General Reaction Rate Expression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5800" y="1063176"/>
            <a:ext cx="7772400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general reaction: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endParaRPr lang="en-US" altLang="en-US" sz="24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reaction rate can be expressed as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06598" y="1698174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82659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88925" y="3759870"/>
          <a:ext cx="8626475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3" imgW="93479760" imgH="12588840" progId="Equation.3">
                  <p:embed/>
                </p:oleObj>
              </mc:Choice>
              <mc:Fallback>
                <p:oleObj name="Equation" r:id="rId3" imgW="93479760" imgH="12588840" progId="Equation.3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3759870"/>
                        <a:ext cx="8626475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5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1300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" charset="0"/>
              </a:rPr>
              <a:t>Write the rate expressions for the following reactions in terms of the disappearance of the reactants and the appearance of the products: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53" y="2796560"/>
            <a:ext cx="7068911" cy="78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8" y="4897776"/>
            <a:ext cx="8070850" cy="9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2" y="1993147"/>
            <a:ext cx="7968342" cy="45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2" y="4100599"/>
            <a:ext cx="8161564" cy="4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25545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800" dirty="0"/>
              <a:t>Consider the reaction</a:t>
            </a:r>
          </a:p>
          <a:p>
            <a:pPr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endParaRPr lang="en-US" sz="1050" dirty="0"/>
          </a:p>
          <a:p>
            <a:pPr eaLnBrk="1" hangingPunct="1">
              <a:defRPr/>
            </a:pPr>
            <a:r>
              <a:rPr lang="en-US" sz="1800" dirty="0"/>
              <a:t>Suppose that, at a particular moment during the reaction, molecular oxygen is reacting at the rate of 0.024 </a:t>
            </a:r>
            <a:r>
              <a:rPr lang="en-US" sz="1800" i="1" dirty="0"/>
              <a:t>M</a:t>
            </a:r>
            <a:r>
              <a:rPr lang="en-US" sz="1800" dirty="0"/>
              <a:t>/s.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1800" dirty="0"/>
              <a:t>At what rate is N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r>
              <a:rPr lang="en-US" sz="1800" baseline="-25000" dirty="0"/>
              <a:t>5</a:t>
            </a:r>
            <a:r>
              <a:rPr lang="en-US" sz="1800" dirty="0"/>
              <a:t> being formed?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1800" dirty="0"/>
              <a:t>At what rate is NO</a:t>
            </a:r>
            <a:r>
              <a:rPr lang="en-US" sz="1800" baseline="-25000" dirty="0"/>
              <a:t>2</a:t>
            </a:r>
            <a:r>
              <a:rPr lang="en-US" sz="1800" dirty="0"/>
              <a:t> reacting?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220423"/>
            <a:ext cx="5772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63"/>
          <a:stretch>
            <a:fillRect/>
          </a:stretch>
        </p:blipFill>
        <p:spPr bwMode="auto">
          <a:xfrm>
            <a:off x="1611924" y="4139712"/>
            <a:ext cx="5855677" cy="78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892" y="3596027"/>
            <a:ext cx="4604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1) Write the reaction rate for each species: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338" y="495443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2) Know the oxygen reaction rate: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55086" y="5521570"/>
            <a:ext cx="148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-0.024 M/s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3172" y="5394081"/>
            <a:ext cx="837305" cy="72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flipH="1">
            <a:off x="3867516" y="5486401"/>
            <a:ext cx="3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339" y="6185354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3) Do algebra: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4218</Words>
  <Application>Microsoft Office PowerPoint</Application>
  <PresentationFormat>On-screen Show (4:3)</PresentationFormat>
  <Paragraphs>882</Paragraphs>
  <Slides>64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Cambria Math</vt:lpstr>
      <vt:lpstr>LiberationSans</vt:lpstr>
      <vt:lpstr>LiberationSans-Italic</vt:lpstr>
      <vt:lpstr>STIXGeneral-Regular</vt:lpstr>
      <vt:lpstr>Symbol</vt:lpstr>
      <vt:lpstr>Wingdings</vt:lpstr>
      <vt:lpstr>Office Theme</vt:lpstr>
      <vt:lpstr>Equation</vt:lpstr>
      <vt:lpstr>PowerPoint Presentation</vt:lpstr>
      <vt:lpstr>Chemical Reactions</vt:lpstr>
      <vt:lpstr>Reaction Rate</vt:lpstr>
      <vt:lpstr>Chemical Kinetics</vt:lpstr>
      <vt:lpstr>PowerPoint Presentation</vt:lpstr>
      <vt:lpstr>Relative Reaction Rates </vt:lpstr>
      <vt:lpstr>General Reaction Rate Expression</vt:lpstr>
      <vt:lpstr>PowerPoint Presentation</vt:lpstr>
      <vt:lpstr>PowerPoint Presentation</vt:lpstr>
      <vt:lpstr>PowerPoint Presentation</vt:lpstr>
      <vt:lpstr>PowerPoint Presentation</vt:lpstr>
      <vt:lpstr>Factors Affecting Reaction Rates</vt:lpstr>
      <vt:lpstr>PowerPoint Presentation</vt:lpstr>
      <vt:lpstr>Experimental Determination of Rates</vt:lpstr>
      <vt:lpstr>PowerPoint Presentation</vt:lpstr>
      <vt:lpstr>PowerPoint Presentation</vt:lpstr>
      <vt:lpstr>PowerPoint Presentation</vt:lpstr>
      <vt:lpstr>PowerPoint Presentation</vt:lpstr>
      <vt:lpstr>Rate Law</vt:lpstr>
      <vt:lpstr>PowerPoint Presentation</vt:lpstr>
      <vt:lpstr>PowerPoint Presentation</vt:lpstr>
      <vt:lpstr>PowerPoint Presentation</vt:lpstr>
      <vt:lpstr>Reaction Order and Rate</vt:lpstr>
      <vt:lpstr>Reaction Order and Rate</vt:lpstr>
      <vt:lpstr>Reaction Order and Rate</vt:lpstr>
      <vt:lpstr>Reaction Order and Rate</vt:lpstr>
      <vt:lpstr>PowerPoint Presentation</vt:lpstr>
      <vt:lpstr>Determining Rate Laws (by inspection)</vt:lpstr>
      <vt:lpstr>Determining Rate Laws (by inspection)</vt:lpstr>
      <vt:lpstr>Determining Rate Laws (by inspection)</vt:lpstr>
      <vt:lpstr>PowerPoint Presentation</vt:lpstr>
      <vt:lpstr>Practice Problem</vt:lpstr>
      <vt:lpstr>Practice Problem</vt:lpstr>
      <vt:lpstr>Practice Problem</vt:lpstr>
      <vt:lpstr>Practice Problem</vt:lpstr>
      <vt:lpstr>PowerPoint Presentation</vt:lpstr>
      <vt:lpstr>PowerPoint Presentation</vt:lpstr>
      <vt:lpstr>PowerPoint Presentation</vt:lpstr>
      <vt:lpstr>Reactant Concentration and Time</vt:lpstr>
      <vt:lpstr>First Order Reactions</vt:lpstr>
      <vt:lpstr>First Order Reactions</vt:lpstr>
      <vt:lpstr>PowerPoint Presentation</vt:lpstr>
      <vt:lpstr>Determination of k</vt:lpstr>
      <vt:lpstr>PowerPoint Presentation</vt:lpstr>
      <vt:lpstr>PowerPoint Presentation</vt:lpstr>
      <vt:lpstr>Radioactive decay as 1st order rxns</vt:lpstr>
      <vt:lpstr>PowerPoint Presentation</vt:lpstr>
      <vt:lpstr>Second Order Reactions</vt:lpstr>
      <vt:lpstr>Second Order Reactions</vt:lpstr>
      <vt:lpstr>PowerPoint Presentation</vt:lpstr>
      <vt:lpstr>First and Second Order Reactions</vt:lpstr>
      <vt:lpstr>Zero Order Reactions</vt:lpstr>
      <vt:lpstr>Zero Order Reactions</vt:lpstr>
      <vt:lpstr>PowerPoint Presentation</vt:lpstr>
      <vt:lpstr>PowerPoint Presentation</vt:lpstr>
      <vt:lpstr>Summary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Vastib</dc:creator>
  <cp:lastModifiedBy>Vastib</cp:lastModifiedBy>
  <cp:revision>10</cp:revision>
  <dcterms:created xsi:type="dcterms:W3CDTF">2019-02-01T17:51:19Z</dcterms:created>
  <dcterms:modified xsi:type="dcterms:W3CDTF">2019-02-06T14:32:34Z</dcterms:modified>
</cp:coreProperties>
</file>